
<file path=[Content_Types].xml><?xml version="1.0" encoding="utf-8"?>
<Types xmlns="http://schemas.openxmlformats.org/package/2006/content-types">
  <Default Extension="emf" ContentType="image/x-emf"/>
  <Default Extension="gif" ContentType="image/gif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app0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package/2006/relationships/metadata/extended-properties" Target="docProps/app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1192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1190" r:id="rId35"/>
    <p:sldId id="289" r:id="rId36"/>
    <p:sldId id="1189" r:id="rId37"/>
    <p:sldId id="290" r:id="rId38"/>
    <p:sldId id="1187" r:id="rId39"/>
    <p:sldId id="1191" r:id="rId40"/>
    <p:sldId id="291" r:id="rId41"/>
    <p:sldId id="292" r:id="rId42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8" autoAdjust="0"/>
    <p:restoredTop sz="94702" autoAdjust="0"/>
  </p:normalViewPr>
  <p:slideViewPr>
    <p:cSldViewPr snapToGrid="0" snapToObjects="1">
      <p:cViewPr varScale="1">
        <p:scale>
          <a:sx n="151" d="100"/>
          <a:sy n="151" d="100"/>
        </p:scale>
        <p:origin x="712" y="17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3.gif>
</file>

<file path=ppt/media/image14.gif>
</file>

<file path=ppt/media/image16.gif>
</file>

<file path=ppt/media/image16.png>
</file>

<file path=ppt/media/image17.gif>
</file>

<file path=ppt/media/image18.png>
</file>

<file path=ppt/media/image180.png>
</file>

<file path=ppt/media/image19.png>
</file>

<file path=ppt/media/image2.svg>
</file>

<file path=ppt/media/image20.png>
</file>

<file path=ppt/media/image21.png>
</file>

<file path=ppt/media/image3.png>
</file>

<file path=ppt/media/image4.png>
</file>

<file path=ppt/media/image5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090D8A-E628-F548-97BD-CF7C75518CE1}" type="datetimeFigureOut">
              <a:rPr lang="fr-FR" smtClean="0"/>
              <a:t>02/06/2024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4ADBAA-E117-1945-BFEC-878533AF638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145026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Generalized the L1 constraint by including the L2 norms of the variables and imposing constraints on the L12 norm. </a:t>
            </a:r>
          </a:p>
          <a:p>
            <a:r>
              <a:rPr lang="en-US" dirty="0"/>
              <a:t>Set a limit for the norm which becomes the L1 norm of these L2 norms.</a:t>
            </a:r>
          </a:p>
          <a:p>
            <a:r>
              <a:rPr lang="en-US" dirty="0"/>
              <a:t>The L2 norms here are the sq of SS of all loadings that belong to the same variable.</a:t>
            </a:r>
          </a:p>
          <a:p>
            <a:r>
              <a:rPr lang="en-US" dirty="0"/>
              <a:t>With this new constraints, we sparsify a group of loadings at the same time.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C3EACD-AB75-4F01-84E2-94209E5E1D6D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1069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6/2/24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6/2/24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6/2/24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6/2/24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342900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28700" indent="-34290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34290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714500" indent="-34290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4003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861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personal.utdallas.edu/~herve/abdi-awPCA2010.pdf" TargetMode="External"/><Relationship Id="rId2" Type="http://schemas.openxmlformats.org/officeDocument/2006/relationships/hyperlink" Target="https://husson.github.io/MOOC_AnaDo/index.html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Zbj-nyJyP-Q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0.png"/><Relationship Id="rId4" Type="http://schemas.openxmlformats.org/officeDocument/2006/relationships/image" Target="../media/image19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allison_horst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371/journal.pone.0211463" TargetMode="External"/><Relationship Id="rId2" Type="http://schemas.openxmlformats.org/officeDocument/2006/relationships/hyperlink" Target="https://doi.org/10.26398/IJAS.0035-014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asteur.hal.science/pasteur-03037346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twitter.com/allison_horst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522B21E-B2B9-4C72-9A71-C87EFD1374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514302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EB7D2A2-F448-44D4-938C-DC84CBCB3B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9144000" cy="3309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71AEA07-1E14-44B4-8E55-64EF049CD6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348" y="413971"/>
            <a:ext cx="8249304" cy="34639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970003"/>
            <a:ext cx="6858000" cy="2455944"/>
          </a:xfrm>
        </p:spPr>
        <p:txBody>
          <a:bodyPr anchor="ctr">
            <a:normAutofit/>
          </a:bodyPr>
          <a:lstStyle/>
          <a:p>
            <a:pPr marL="0" lvl="0" indent="0">
              <a:lnSpc>
                <a:spcPct val="90000"/>
              </a:lnSpc>
              <a:buNone/>
            </a:pPr>
            <a:r>
              <a:rPr lang="fr-FR" sz="5400" b="1" dirty="0" err="1"/>
              <a:t>Sparse</a:t>
            </a:r>
            <a:r>
              <a:rPr lang="fr-FR" sz="5400" b="1" dirty="0"/>
              <a:t> </a:t>
            </a:r>
            <a:r>
              <a:rPr lang="fr-FR" sz="5400" b="1" dirty="0" err="1"/>
              <a:t>Generalized</a:t>
            </a:r>
            <a:r>
              <a:rPr lang="fr-FR" sz="5400" b="1" dirty="0"/>
              <a:t> </a:t>
            </a:r>
            <a:r>
              <a:rPr lang="fr-FR" sz="5400" b="1" dirty="0" err="1"/>
              <a:t>Singular</a:t>
            </a:r>
            <a:r>
              <a:rPr lang="fr-FR" sz="5400" b="1" dirty="0"/>
              <a:t> Value </a:t>
            </a:r>
            <a:r>
              <a:rPr lang="fr-FR" sz="5400" b="1" dirty="0" err="1"/>
              <a:t>Decomposition</a:t>
            </a:r>
            <a:endParaRPr lang="fr-FR" sz="54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4135539"/>
            <a:ext cx="6858000" cy="488932"/>
          </a:xfrm>
        </p:spPr>
        <p:txBody>
          <a:bodyPr anchor="ctr">
            <a:noAutofit/>
          </a:bodyPr>
          <a:lstStyle/>
          <a:p>
            <a:pPr marL="0" lvl="0" indent="0">
              <a:lnSpc>
                <a:spcPct val="90000"/>
              </a:lnSpc>
              <a:buNone/>
            </a:pPr>
            <a:br>
              <a:rPr lang="fr-FR" sz="2000" b="1" dirty="0"/>
            </a:br>
            <a:r>
              <a:rPr lang="fr-FR" sz="2000" b="1" dirty="0"/>
              <a:t>Vincent Guillemot, Vincent Le Goff, Ju-Chi Yu, &amp; Hervé Abdi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7C8EA93-3210-4C62-99E9-153C275E3A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447348" y="4766031"/>
            <a:ext cx="8250174" cy="0"/>
          </a:xfrm>
          <a:prstGeom prst="line">
            <a:avLst/>
          </a:prstGeom>
          <a:ln w="1016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Example screeplot</a:t>
            </a:r>
          </a:p>
        </p:txBody>
      </p:sp>
      <p:pic>
        <p:nvPicPr>
          <p:cNvPr id="3" name="Picture 1" descr="SparseGSVD_equations_andCo_files/figure-pptx/scree-ex-1.emf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38400" y="1193800"/>
            <a:ext cx="42545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Example individual map</a:t>
            </a:r>
          </a:p>
        </p:txBody>
      </p:sp>
      <p:pic>
        <p:nvPicPr>
          <p:cNvPr id="3" name="Picture 1" descr="SparseGSVD_equations_andCo_files/figure-pptx/individuals-ex-1.emf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38400" y="1193800"/>
            <a:ext cx="42545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Example circle of correlation</a:t>
            </a:r>
          </a:p>
        </p:txBody>
      </p:sp>
      <p:pic>
        <p:nvPicPr>
          <p:cNvPr id="3" name="Picture 1" descr="SparseGSVD_equations_andCo_files/figure-pptx/variables-ex-1.emf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38400" y="1193800"/>
            <a:ext cx="42545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4522B21E-B2B9-4C72-9A71-C87EFD1374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514302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B7D2A2-F448-44D4-938C-DC84CBCB3B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9144000" cy="3309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71AEA07-1E14-44B4-8E55-64EF049CD6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348" y="413971"/>
            <a:ext cx="8249304" cy="34639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970003"/>
            <a:ext cx="6858000" cy="245594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lvl="0" indent="0" algn="ctr" defTabSz="914400">
              <a:lnSpc>
                <a:spcPct val="90000"/>
              </a:lnSpc>
            </a:pPr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Vocabulary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7C8EA93-3210-4C62-99E9-153C275E3A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447348" y="4766031"/>
            <a:ext cx="8250174" cy="0"/>
          </a:xfrm>
          <a:prstGeom prst="line">
            <a:avLst/>
          </a:prstGeom>
          <a:ln w="1016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DBC6133C-0615-4CE4-9132-37E609A9BD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514302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3798" y="394486"/>
            <a:ext cx="3212237" cy="900271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lvl="0" indent="0" defTabSz="914400">
              <a:lnSpc>
                <a:spcPct val="90000"/>
              </a:lnSpc>
            </a:pPr>
            <a:r>
              <a:rPr lang="en-US" sz="27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French versus English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69CC832-2974-4E8D-90ED-3E2941BA7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62399" y="1458684"/>
            <a:ext cx="3017520" cy="2057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3799" y="1523325"/>
            <a:ext cx="3212238" cy="263395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1041400" lvl="0" defTabSz="914400">
              <a:lnSpc>
                <a:spcPct val="90000"/>
              </a:lnSpc>
            </a:pPr>
            <a:r>
              <a:rPr lang="en-US" sz="2000" dirty="0"/>
              <a:t>“</a:t>
            </a:r>
            <a:r>
              <a:rPr lang="en-US" sz="2000" dirty="0" err="1"/>
              <a:t>Aaaaah</a:t>
            </a:r>
            <a:r>
              <a:rPr lang="en-US" sz="2000" dirty="0"/>
              <a:t>, </a:t>
            </a:r>
            <a:r>
              <a:rPr lang="en-US" sz="2000" dirty="0" err="1"/>
              <a:t>mais</a:t>
            </a:r>
            <a:r>
              <a:rPr lang="en-US" sz="2000" dirty="0"/>
              <a:t> </a:t>
            </a:r>
            <a:r>
              <a:rPr lang="en-US" sz="2000" dirty="0" err="1"/>
              <a:t>acépé</a:t>
            </a:r>
            <a:r>
              <a:rPr lang="en-US" sz="2000" dirty="0"/>
              <a:t> </a:t>
            </a:r>
            <a:r>
              <a:rPr lang="en-US" sz="2000" dirty="0" err="1"/>
              <a:t>en</a:t>
            </a:r>
            <a:r>
              <a:rPr lang="en-US" sz="2000" dirty="0"/>
              <a:t> fait </a:t>
            </a:r>
            <a:r>
              <a:rPr lang="en-US" sz="2000" dirty="0" err="1"/>
              <a:t>c’est</a:t>
            </a:r>
            <a:r>
              <a:rPr lang="en-US" sz="2000" dirty="0"/>
              <a:t> la </a:t>
            </a:r>
            <a:r>
              <a:rPr lang="en-US" sz="2000" dirty="0" err="1"/>
              <a:t>pisci-aïe</a:t>
            </a:r>
            <a:r>
              <a:rPr lang="en-US" sz="2000" dirty="0"/>
              <a:t> !”</a:t>
            </a:r>
          </a:p>
          <a:p>
            <a:pPr lvl="0" defTabSz="914400">
              <a:lnSpc>
                <a:spcPct val="90000"/>
              </a:lnSpc>
            </a:pPr>
            <a:endParaRPr lang="en-US" sz="1400" i="1" dirty="0"/>
          </a:p>
          <a:p>
            <a:pPr lvl="0" defTabSz="914400">
              <a:lnSpc>
                <a:spcPct val="90000"/>
              </a:lnSpc>
            </a:pPr>
            <a:r>
              <a:rPr lang="en-US" sz="1400" i="1" dirty="0"/>
              <a:t>(Anonymous student, after 6 hours of teaching PCA in French)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5222F96-971A-4F90-B841-6BAB416C7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169382" y="4540020"/>
            <a:ext cx="555498" cy="11559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8980754-6F4B-43C9-B9BE-127B6BED6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428692" y="161401"/>
            <a:ext cx="555498" cy="887511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72594" y="266219"/>
            <a:ext cx="4638730" cy="443640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390828"/>
              </p:ext>
            </p:extLst>
          </p:nvPr>
        </p:nvGraphicFramePr>
        <p:xfrm>
          <a:off x="4490803" y="615194"/>
          <a:ext cx="4221014" cy="37384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487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723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6374"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rPr lang="fr-FR" sz="1100"/>
                        <a:t>English</a:t>
                      </a:r>
                    </a:p>
                  </a:txBody>
                  <a:tcPr marL="74176" marR="74176" marT="37088" marB="37088"/>
                </a:tc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rPr lang="fr-FR" sz="1100"/>
                        <a:t>French</a:t>
                      </a:r>
                    </a:p>
                  </a:txBody>
                  <a:tcPr marL="74176" marR="74176" marT="37088" marB="37088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71428"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rPr lang="fr-FR" sz="1100"/>
                        <a:t>PCA = principal component analysis</a:t>
                      </a:r>
                    </a:p>
                  </a:txBody>
                  <a:tcPr marL="74176" marR="74176" marT="37088" marB="37088"/>
                </a:tc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rPr lang="fr-FR" sz="1100"/>
                        <a:t>ACP = analyse en composantes principales</a:t>
                      </a:r>
                    </a:p>
                  </a:txBody>
                  <a:tcPr marL="74176" marR="74176" marT="37088" marB="37088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8901"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rPr lang="fr-FR" sz="1100"/>
                        <a:t>SVD = singular value decomposition</a:t>
                      </a:r>
                    </a:p>
                  </a:txBody>
                  <a:tcPr marL="74176" marR="74176" marT="37088" marB="37088"/>
                </a:tc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rPr lang="fr-FR" sz="1100"/>
                        <a:t>SVD = décomposition en valeurs singulières</a:t>
                      </a:r>
                    </a:p>
                  </a:txBody>
                  <a:tcPr marL="74176" marR="74176" marT="37088" marB="37088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8901"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rPr lang="fr-FR" sz="1100"/>
                        <a:t>EVD = eigenvalue decomposition</a:t>
                      </a:r>
                    </a:p>
                  </a:txBody>
                  <a:tcPr marL="74176" marR="74176" marT="37088" marB="37088"/>
                </a:tc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rPr lang="fr-FR" sz="1100"/>
                        <a:t>décomposition en éléments propres</a:t>
                      </a:r>
                    </a:p>
                  </a:txBody>
                  <a:tcPr marL="74176" marR="74176" marT="37088" marB="37088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71428"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rPr lang="fr-FR" sz="1100"/>
                        <a:t>ICA = independent component analysis</a:t>
                      </a:r>
                    </a:p>
                  </a:txBody>
                  <a:tcPr marL="74176" marR="74176" marT="37088" marB="37088"/>
                </a:tc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rPr lang="fr-FR" sz="1100"/>
                        <a:t>ICA = analyse en composantes indépendantes</a:t>
                      </a:r>
                    </a:p>
                  </a:txBody>
                  <a:tcPr marL="74176" marR="74176" marT="37088" marB="37088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71428"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rPr lang="fr-FR" sz="1100"/>
                        <a:t>MDS = multidimensional scaling</a:t>
                      </a:r>
                    </a:p>
                  </a:txBody>
                  <a:tcPr marL="74176" marR="74176" marT="37088" marB="37088"/>
                </a:tc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rPr lang="fr-FR" sz="1100"/>
                        <a:t>MDS = multidimensional scaling</a:t>
                      </a:r>
                    </a:p>
                  </a:txBody>
                  <a:tcPr marL="74176" marR="74176" marT="37088" marB="37088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R vocabulary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77500" lnSpcReduction="20000"/>
              </a:bodyPr>
              <a:lstStyle/>
              <a:p>
                <a:pPr marL="0" lvl="0" indent="0">
                  <a:buNone/>
                </a:pPr>
                <a:r>
                  <a:t>Base methods:</a:t>
                </a:r>
              </a:p>
              <a:p>
                <a:pPr lvl="0"/>
                <a:r>
                  <a:rPr>
                    <a:latin typeface="Courier"/>
                  </a:rPr>
                  <a:t>eigen</a:t>
                </a:r>
                <a:r>
                  <a:t> for eigenvalue decomposition, </a:t>
                </a:r>
                <a:r>
                  <a:rPr>
                    <a:latin typeface="Courier"/>
                  </a:rPr>
                  <a:t>svd</a:t>
                </a:r>
                <a:r>
                  <a:t> for singular value decomposition,</a:t>
                </a:r>
              </a:p>
              <a:p>
                <a:pPr lvl="0"/>
                <a:r>
                  <a:rPr>
                    <a:latin typeface="Courier"/>
                  </a:rPr>
                  <a:t>prcomp</a:t>
                </a:r>
                <a:r>
                  <a:t> and </a:t>
                </a:r>
                <a:r>
                  <a:rPr>
                    <a:latin typeface="Courier"/>
                  </a:rPr>
                  <a:t>princomp</a:t>
                </a:r>
                <a:r>
                  <a:t> for PCA,</a:t>
                </a:r>
              </a:p>
              <a:p>
                <a:pPr lvl="0"/>
                <a:r>
                  <a:rPr>
                    <a:latin typeface="Courier"/>
                  </a:rPr>
                  <a:t>biplot</a:t>
                </a:r>
              </a:p>
              <a:p>
                <a:pPr marL="0" lvl="0" indent="0">
                  <a:buNone/>
                </a:pPr>
                <a:r>
                  <a:t>Nice packages:</a:t>
                </a:r>
              </a:p>
              <a:p>
                <a:pPr lvl="0"/>
                <a:r>
                  <a:rPr>
                    <a:latin typeface="Courier"/>
                  </a:rPr>
                  <a:t>FactoMineR</a:t>
                </a:r>
                <a:r>
                  <a:t>: </a:t>
                </a:r>
                <a:r>
                  <a:rPr>
                    <a:latin typeface="Courier"/>
                  </a:rPr>
                  <a:t>PCA</a:t>
                </a:r>
                <a:r>
                  <a:t>, </a:t>
                </a:r>
                <a:r>
                  <a:rPr>
                    <a:latin typeface="Courier"/>
                  </a:rPr>
                  <a:t>MFA</a:t>
                </a:r>
                <a:r>
                  <a:t>, </a:t>
                </a:r>
                <a:r>
                  <a:rPr>
                    <a:latin typeface="Courier"/>
                  </a:rPr>
                  <a:t>CA</a:t>
                </a:r>
                <a:r>
                  <a:t>, </a:t>
                </a:r>
                <a:r>
                  <a:rPr>
                    <a:latin typeface="Courier"/>
                  </a:rPr>
                  <a:t>MCA</a:t>
                </a:r>
                <a:r>
                  <a:t> and associates. In earlier versions, the graphs were “crude”…</a:t>
                </a:r>
              </a:p>
              <a:p>
                <a:pPr lvl="0"/>
                <a:r>
                  <a:rPr>
                    <a:latin typeface="Courier"/>
                  </a:rPr>
                  <a:t>factoextra</a:t>
                </a:r>
                <a:r>
                  <a:t>: “helper” package to make beautiful plots, and much more!</a:t>
                </a:r>
              </a:p>
              <a:p>
                <a:pPr lvl="0"/>
                <a:r>
                  <a:rPr>
                    <a:latin typeface="Courier"/>
                  </a:rPr>
                  <a:t>ade4</a:t>
                </a:r>
                <a:r>
                  <a:t>: more than “one block” type of analyses. Made by ecologists so </a:t>
                </a:r>
                <a14:m>
                  <m:oMath xmlns:m="http://schemas.openxmlformats.org/officeDocument/2006/math">
                    <m:r>
                      <a:rPr>
                        <a:latin typeface="Cambria Math" panose="02040503050406030204" pitchFamily="18" charset="0"/>
                      </a:rPr>
                      <m:t>⇒</m:t>
                    </m:r>
                  </m:oMath>
                </a14:m>
                <a:r>
                  <a:t> PCOA, coinertia analysis, STATIS, etc.</a:t>
                </a:r>
              </a:p>
              <a:p>
                <a:pPr lvl="0"/>
                <a:r>
                  <a:rPr>
                    <a:latin typeface="Courier"/>
                  </a:rPr>
                  <a:t>ExPosition</a:t>
                </a:r>
                <a:r>
                  <a:t>: made for psychometricians (they like PLS)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72" t="-2239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And a few nice books and papers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MOOC multivariate data analysis by François Husson: </a:t>
            </a:r>
            <a:r>
              <a:rPr>
                <a:hlinkClick r:id="rId2"/>
              </a:rPr>
              <a:t>https://husson.github.io/MOOC_AnaDo/index.html</a:t>
            </a:r>
            <a:r>
              <a:t> (FR/EN)</a:t>
            </a:r>
          </a:p>
          <a:p>
            <a:pPr lvl="0"/>
            <a:r>
              <a:t>PCA paper(s) by Hervé Abdi: </a:t>
            </a:r>
            <a:r>
              <a:rPr>
                <a:hlinkClick r:id="rId3"/>
              </a:rPr>
              <a:t>https://personal.utdallas.edu/~herve/abdi-awPCA2010.pdf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/>
          <a:lstStyle/>
          <a:p>
            <a:pPr marL="0" lvl="0" indent="0">
              <a:buNone/>
            </a:pPr>
            <a:r>
              <a:t>A little bit of Math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Notations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lvl="0" indent="0">
                  <a:buNone/>
                </a:pPr>
                <a:r>
                  <a:t>(non-universal) Conventions: matrices and vectors are </a:t>
                </a:r>
                <a:r>
                  <a:rPr b="1"/>
                  <a:t>bold</a:t>
                </a:r>
              </a:p>
              <a:p>
                <a:pPr lvl="0"/>
                <a14:m>
                  <m:oMath xmlns:m="http://schemas.openxmlformats.org/officeDocument/2006/math">
                    <m:r>
                      <a:rPr>
                        <a:latin typeface="Cambria Math" panose="02040503050406030204" pitchFamily="18" charset="0"/>
                      </a:rPr>
                      <m:t>𝐼</m:t>
                    </m:r>
                  </m:oMath>
                </a14:m>
                <a:r>
                  <a:t> = number of observations, </a:t>
                </a:r>
                <a14:m>
                  <m:oMath xmlns:m="http://schemas.openxmlformats.org/officeDocument/2006/math">
                    <m:r>
                      <a:rPr>
                        <a:latin typeface="Cambria Math" panose="02040503050406030204" pitchFamily="18" charset="0"/>
                      </a:rPr>
                      <m:t>𝐽</m:t>
                    </m:r>
                  </m:oMath>
                </a14:m>
                <a:r>
                  <a:t> = number of variables (only quantitative)</a:t>
                </a:r>
              </a:p>
              <a:p>
                <a:pPr lvl="0"/>
                <a14:m>
                  <m:oMath xmlns:m="http://schemas.openxmlformats.org/officeDocument/2006/math">
                    <m:r>
                      <a:rPr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t> for an individual observation, and </a:t>
                </a:r>
                <a14:m>
                  <m:oMath xmlns:m="http://schemas.openxmlformats.org/officeDocument/2006/math">
                    <m:r>
                      <a:rPr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t> for a single variable</a:t>
                </a:r>
              </a:p>
              <a:p>
                <a:pPr lvl="0"/>
                <a14:m>
                  <m:oMath xmlns:m="http://schemas.openxmlformats.org/officeDocument/2006/math">
                    <m:r>
                      <a:rPr>
                        <a:latin typeface="Cambria Math" panose="02040503050406030204" pitchFamily="18" charset="0"/>
                      </a:rPr>
                      <m:t>𝐗</m:t>
                    </m:r>
                  </m:oMath>
                </a14:m>
                <a:r>
                  <a:t> = data matrix, with </a:t>
                </a:r>
                <a14:m>
                  <m:oMath xmlns:m="http://schemas.openxmlformats.org/officeDocument/2006/math">
                    <m:r>
                      <a:rPr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t> rows and </a:t>
                </a:r>
                <a14:m>
                  <m:oMath xmlns:m="http://schemas.openxmlformats.org/officeDocument/2006/math">
                    <m:r>
                      <a:rPr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t> columns, sometimes already centered, and scaled, to make our life easy</a:t>
                </a:r>
              </a:p>
              <a:p>
                <a:pPr lvl="0"/>
                <a14:m>
                  <m:oMath xmlns:m="http://schemas.openxmlformats.org/officeDocument/2006/math">
                    <m:sSub>
                      <m:sSubPr>
                        <m:ctrlPr>
                          <a:rPr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>
                            <a:latin typeface="Cambria Math" panose="02040503050406030204" pitchFamily="18" charset="0"/>
                          </a:rPr>
                          <m:t>𝐗</m:t>
                        </m:r>
                      </m:e>
                      <m:sub>
                        <m:r>
                          <a:rPr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t> = variable </a:t>
                </a:r>
                <a14:m>
                  <m:oMath xmlns:m="http://schemas.openxmlformats.org/officeDocument/2006/math">
                    <m:r>
                      <a:rPr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t>, and </a:t>
                </a:r>
                <a14:m>
                  <m:oMath xmlns:m="http://schemas.openxmlformats.org/officeDocument/2006/math">
                    <m:r>
                      <a:rPr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t>th column of </a:t>
                </a:r>
                <a14:m>
                  <m:oMath xmlns:m="http://schemas.openxmlformats.org/officeDocument/2006/math">
                    <m:r>
                      <a:rPr>
                        <a:latin typeface="Cambria Math" panose="02040503050406030204" pitchFamily="18" charset="0"/>
                      </a:rPr>
                      <m:t>𝐗</m:t>
                    </m:r>
                  </m:oMath>
                </a14:m>
                <a:endParaRPr/>
              </a:p>
              <a:p>
                <a:pPr lvl="0"/>
                <a14:m>
                  <m:oMath xmlns:m="http://schemas.openxmlformats.org/officeDocument/2006/math">
                    <m:r>
                      <a:rPr>
                        <a:latin typeface="Cambria Math" panose="02040503050406030204" pitchFamily="18" charset="0"/>
                      </a:rPr>
                      <m:t>𝐰</m:t>
                    </m:r>
                  </m:oMath>
                </a14:m>
                <a:r>
                  <a:t> a set of weights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35" t="-2239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A little detour: matrix multiplication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t>Take a pen and paper (or R), and do this multiplication:</a:t>
            </a:r>
          </a:p>
          <a:p>
            <a:pPr marL="0" lvl="0" indent="0">
              <a:buNone/>
            </a:pPr>
            <a14:m xmlns:a14="http://schemas.microsoft.com/office/drawing/2010/main">
              <m:oMathPara xmlns:m="http://schemas.openxmlformats.org/officeDocument/2006/math">
                <m:oMathParaPr>
                  <m:jc m:val="center"/>
                </m:oMathParaPr>
                <m:oMath xmlns:m="http://schemas.openxmlformats.org/officeDocument/2006/math">
                  <m:d>
                    <m:dPr>
                      <m:begChr m:val="["/>
                      <m:endChr m:val="]"/>
                      <m:ctrlPr>
                        <a:rPr>
                          <a:latin typeface="Cambria Math" panose="02040503050406030204" pitchFamily="18" charset="0"/>
                        </a:rPr>
                      </m:ctrlPr>
                    </m:dPr>
                    <m:e>
                      <m:m>
                        <m:mPr>
                          <m:plcHide m:val="on"/>
                          <m:mcs>
                            <m:mc>
                              <m:mcPr>
                                <m:count m:val="2"/>
                                <m:mcJc m:val="center"/>
                              </m:mcPr>
                            </m:mc>
                          </m:mcs>
                          <m:ctrlPr>
                            <a:rPr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r>
                              <a:rPr>
                                <a:latin typeface="Cambria Math" panose="02040503050406030204" pitchFamily="18" charset="0"/>
                              </a:rPr>
                              <m:t>1</m:t>
                            </m:r>
                          </m:e>
                          <m:e>
                            <m:r>
                              <a:rPr>
                                <a:latin typeface="Cambria Math" panose="02040503050406030204" pitchFamily="18" charset="0"/>
                              </a:rPr>
                              <m:t>−1</m:t>
                            </m:r>
                          </m:e>
                        </m:mr>
                        <m:mr>
                          <m:e>
                            <m:r>
                              <a:rPr>
                                <a:latin typeface="Cambria Math" panose="02040503050406030204" pitchFamily="18" charset="0"/>
                              </a:rPr>
                              <m:t>0</m:t>
                            </m:r>
                          </m:e>
                          <m:e>
                            <m:r>
                              <a:rPr>
                                <a:latin typeface="Cambria Math" panose="02040503050406030204" pitchFamily="18" charset="0"/>
                              </a:rPr>
                              <m:t>1</m:t>
                            </m:r>
                          </m:e>
                        </m:mr>
                        <m:mr>
                          <m:e>
                            <m:r>
                              <a:rPr>
                                <a:latin typeface="Cambria Math" panose="02040503050406030204" pitchFamily="18" charset="0"/>
                              </a:rPr>
                              <m:t>2</m:t>
                            </m:r>
                          </m:e>
                          <m:e>
                            <m:r>
                              <a:rPr>
                                <a:latin typeface="Cambria Math" panose="02040503050406030204" pitchFamily="18" charset="0"/>
                              </a:rPr>
                              <m:t>1</m:t>
                            </m:r>
                          </m:e>
                        </m:mr>
                      </m:m>
                    </m:e>
                  </m:d>
                  <m:r>
                    <a:rPr>
                      <a:latin typeface="Cambria Math" panose="02040503050406030204" pitchFamily="18" charset="0"/>
                    </a:rPr>
                    <m:t>×</m:t>
                  </m:r>
                  <m:d>
                    <m:dPr>
                      <m:begChr m:val="["/>
                      <m:endChr m:val="]"/>
                      <m:ctrlPr>
                        <a:rPr i="1">
                          <a:latin typeface="Cambria Math" panose="02040503050406030204" pitchFamily="18" charset="0"/>
                        </a:rPr>
                      </m:ctrlPr>
                    </m:dPr>
                    <m:e>
                      <m:m>
                        <m:mPr>
                          <m:plcHide m:val="on"/>
                          <m:mcs>
                            <m:mc>
                              <m:mcPr>
                                <m:count m:val="4"/>
                                <m:mcJc m:val="center"/>
                              </m:mcPr>
                            </m:mc>
                          </m:mcs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r>
                              <a:rPr>
                                <a:latin typeface="Cambria Math" panose="02040503050406030204" pitchFamily="18" charset="0"/>
                              </a:rPr>
                              <m:t>1</m:t>
                            </m:r>
                          </m:e>
                          <m:e>
                            <m:r>
                              <a:rPr>
                                <a:latin typeface="Cambria Math" panose="02040503050406030204" pitchFamily="18" charset="0"/>
                              </a:rPr>
                              <m:t>2</m:t>
                            </m:r>
                          </m:e>
                          <m:e>
                            <m:r>
                              <a:rPr>
                                <a:latin typeface="Cambria Math" panose="02040503050406030204" pitchFamily="18" charset="0"/>
                              </a:rPr>
                              <m:t>3</m:t>
                            </m:r>
                          </m:e>
                          <m:e>
                            <m:r>
                              <a:rPr>
                                <a:latin typeface="Cambria Math" panose="02040503050406030204" pitchFamily="18" charset="0"/>
                              </a:rPr>
                              <m:t>4</m:t>
                            </m:r>
                          </m:e>
                        </m:mr>
                        <m:mr>
                          <m:e>
                            <m:r>
                              <a:rPr>
                                <a:latin typeface="Cambria Math" panose="02040503050406030204" pitchFamily="18" charset="0"/>
                              </a:rPr>
                              <m:t>−1</m:t>
                            </m:r>
                          </m:e>
                          <m:e>
                            <m:r>
                              <a:rPr>
                                <a:latin typeface="Cambria Math" panose="02040503050406030204" pitchFamily="18" charset="0"/>
                              </a:rPr>
                              <m:t>0</m:t>
                            </m:r>
                          </m:e>
                          <m:e>
                            <m:r>
                              <a:rPr>
                                <a:latin typeface="Cambria Math" panose="02040503050406030204" pitchFamily="18" charset="0"/>
                              </a:rPr>
                              <m:t>0</m:t>
                            </m:r>
                          </m:e>
                          <m:e>
                            <m:r>
                              <a:rPr>
                                <a:latin typeface="Cambria Math" panose="02040503050406030204" pitchFamily="18" charset="0"/>
                              </a:rPr>
                              <m:t>1</m:t>
                            </m:r>
                          </m:e>
                        </m:mr>
                      </m:m>
                    </m:e>
                  </m:d>
                </m:oMath>
              </m:oMathPara>
            </a14:m>
            <a:endParaRPr/>
          </a:p>
          <a:p>
            <a:pPr marL="0" lvl="0" indent="0">
              <a:buNone/>
            </a:pPr>
            <a:r>
              <a:rPr>
                <a:hlinkClick r:id="rId2"/>
              </a:rPr>
              <a:t>Cool video: 5 ways to see matrix multiplication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1DC6ABD-215C-4EA8-A483-CEF5B99AB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514302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9706" y="509798"/>
            <a:ext cx="3128996" cy="2802405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lvl="0" indent="0" defTabSz="914400">
              <a:lnSpc>
                <a:spcPct val="90000"/>
              </a:lnSpc>
            </a:pPr>
            <a:r>
              <a:rPr lang="en-US" sz="6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Some mental images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AF6A671-C637-4547-85F4-51B6D18813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062324" y="0"/>
            <a:ext cx="1834788" cy="5777808"/>
            <a:chOff x="329184" y="1"/>
            <a:chExt cx="524256" cy="5777808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C575CF26-3D3C-4C5A-A2B7-00432016E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77809"/>
              <a:ext cx="521208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9413ED5-9ED4-4772-BCE4-2BCAE6B12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1"/>
              <a:ext cx="524256" cy="55321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39948" y="201993"/>
            <a:ext cx="4587584" cy="46565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phic 5" descr="Cerveau">
            <a:extLst>
              <a:ext uri="{FF2B5EF4-FFF2-40B4-BE49-F238E27FC236}">
                <a16:creationId xmlns:a16="http://schemas.microsoft.com/office/drawing/2014/main" id="{CD9A127F-45AA-1150-C596-86B5C7D805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230429" y="426973"/>
            <a:ext cx="4206622" cy="4206622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PCA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1270000" lvl="0" indent="0">
                  <a:buNone/>
                </a:pPr>
                <a:r>
                  <a:rPr lang="fr-FR" sz="2000" dirty="0"/>
                  <a:t>“Find a linear combination of the columns of the data that would capture the most information.”</a:t>
                </a:r>
              </a:p>
              <a:p>
                <a:pPr marL="0" lvl="0" indent="0">
                  <a:buNone/>
                </a:pPr>
                <a:r>
                  <a:rPr lang="fr-FR" dirty="0"/>
                  <a:t>In mathematical words, find</a:t>
                </a:r>
              </a:p>
              <a:p>
                <a:pPr marL="0" lv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fr-FR">
                          <a:latin typeface="Cambria Math" panose="02040503050406030204" pitchFamily="18" charset="0"/>
                        </a:rPr>
                        <m:t>𝐗𝐰</m:t>
                      </m:r>
                      <m:r>
                        <a:rPr lang="fr-FR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ar-AE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1" i="0" smtClean="0">
                              <a:latin typeface="Cambria Math" panose="02040503050406030204" pitchFamily="18" charset="0"/>
                            </a:rPr>
                            <m:t>𝐱</m:t>
                          </m:r>
                        </m:e>
                        <m:sub>
                          <m:r>
                            <a:rPr lang="ar-AE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ar-AE">
                          <a:latin typeface="Cambria Math" panose="02040503050406030204" pitchFamily="18" charset="0"/>
                        </a:rPr>
                        <m:t>+⋯+</m:t>
                      </m:r>
                      <m:sSub>
                        <m:sSub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𝐽</m:t>
                          </m:r>
                        </m:sub>
                      </m:sSub>
                      <m:sSub>
                        <m:sSub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1" i="0" smtClean="0">
                              <a:latin typeface="Cambria Math" panose="02040503050406030204" pitchFamily="18" charset="0"/>
                            </a:rPr>
                            <m:t>𝐱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𝐽</m:t>
                          </m:r>
                        </m:sub>
                      </m:sSub>
                    </m:oMath>
                  </m:oMathPara>
                </a14:m>
                <a:endParaRPr lang="ar-AE" dirty="0"/>
              </a:p>
              <a:p>
                <a:pPr marL="0" lvl="0" indent="0">
                  <a:buNone/>
                </a:pPr>
                <a:r>
                  <a:rPr lang="fr-FR" dirty="0"/>
                  <a:t>that maximizes… wait a minute! What are the dimensions?</a:t>
                </a:r>
              </a:p>
              <a:p>
                <a:pPr lvl="0"/>
                <a14:m>
                  <m:oMath xmlns:m="http://schemas.openxmlformats.org/officeDocument/2006/math">
                    <m:r>
                      <a:rPr lang="fr-FR">
                        <a:latin typeface="Cambria Math" panose="02040503050406030204" pitchFamily="18" charset="0"/>
                      </a:rPr>
                      <m:t>𝐗</m:t>
                    </m:r>
                  </m:oMath>
                </a14:m>
                <a:r>
                  <a:rPr lang="fr-FR" dirty="0"/>
                  <a:t>: </a:t>
                </a:r>
                <a14:m>
                  <m:oMath xmlns:m="http://schemas.openxmlformats.org/officeDocument/2006/math">
                    <m:r>
                      <a:rPr lang="fr-FR">
                        <a:latin typeface="Cambria Math" panose="02040503050406030204" pitchFamily="18" charset="0"/>
                      </a:rPr>
                      <m:t>𝐼</m:t>
                    </m:r>
                  </m:oMath>
                </a14:m>
                <a:r>
                  <a:rPr lang="fr-FR" dirty="0"/>
                  <a:t> rows and </a:t>
                </a:r>
                <a14:m>
                  <m:oMath xmlns:m="http://schemas.openxmlformats.org/officeDocument/2006/math">
                    <m:r>
                      <a:rPr lang="fr-FR">
                        <a:latin typeface="Cambria Math" panose="02040503050406030204" pitchFamily="18" charset="0"/>
                      </a:rPr>
                      <m:t>𝐽</m:t>
                    </m:r>
                  </m:oMath>
                </a14:m>
                <a:r>
                  <a:rPr lang="fr-FR" dirty="0"/>
                  <a:t> columns,</a:t>
                </a:r>
              </a:p>
              <a:p>
                <a:pPr lvl="0"/>
                <a14:m>
                  <m:oMath xmlns:m="http://schemas.openxmlformats.org/officeDocument/2006/math">
                    <m:r>
                      <a:rPr lang="fr-FR">
                        <a:latin typeface="Cambria Math" panose="02040503050406030204" pitchFamily="18" charset="0"/>
                      </a:rPr>
                      <m:t>𝐰</m:t>
                    </m:r>
                  </m:oMath>
                </a14:m>
                <a:r>
                  <a:rPr lang="fr-FR" dirty="0"/>
                  <a:t>: </a:t>
                </a:r>
                <a14:m>
                  <m:oMath xmlns:m="http://schemas.openxmlformats.org/officeDocument/2006/math">
                    <m:r>
                      <a:rPr lang="fr-FR">
                        <a:latin typeface="Cambria Math" panose="02040503050406030204" pitchFamily="18" charset="0"/>
                      </a:rPr>
                      <m:t>𝐽</m:t>
                    </m:r>
                  </m:oMath>
                </a14:m>
                <a:r>
                  <a:rPr lang="fr-FR" dirty="0"/>
                  <a:t> rows and </a:t>
                </a:r>
                <a14:m>
                  <m:oMath xmlns:m="http://schemas.openxmlformats.org/officeDocument/2006/math">
                    <m:r>
                      <a:rPr lang="fr-FR"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fr-FR" dirty="0"/>
                  <a:t> column,</a:t>
                </a:r>
              </a:p>
              <a:p>
                <a:pPr lvl="0"/>
                <a14:m>
                  <m:oMath xmlns:m="http://schemas.openxmlformats.org/officeDocument/2006/math">
                    <m:r>
                      <a:rPr lang="fr-FR">
                        <a:latin typeface="Cambria Math" panose="02040503050406030204" pitchFamily="18" charset="0"/>
                      </a:rPr>
                      <m:t>𝐗𝐰</m:t>
                    </m:r>
                  </m:oMath>
                </a14:m>
                <a:r>
                  <a:rPr lang="fr-FR" dirty="0"/>
                  <a:t>: </a:t>
                </a:r>
                <a14:m>
                  <m:oMath xmlns:m="http://schemas.openxmlformats.org/officeDocument/2006/math">
                    <m:r>
                      <a:rPr lang="fr-FR">
                        <a:latin typeface="Cambria Math" panose="02040503050406030204" pitchFamily="18" charset="0"/>
                      </a:rPr>
                      <m:t>𝐼</m:t>
                    </m:r>
                  </m:oMath>
                </a14:m>
                <a:r>
                  <a:rPr lang="fr-FR" dirty="0"/>
                  <a:t> rows and </a:t>
                </a:r>
                <a14:m>
                  <m:oMath xmlns:m="http://schemas.openxmlformats.org/officeDocument/2006/math">
                    <m:r>
                      <a:rPr lang="fr-FR"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fr-FR" dirty="0"/>
                  <a:t> column.</a:t>
                </a:r>
                <a:endParaRPr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35" t="-1119" r="-463" b="-746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/>
          <a:lstStyle/>
          <a:p>
            <a:pPr marL="0" lvl="0" indent="0">
              <a:buNone/>
            </a:pPr>
            <a:r>
              <a:t>The mathematical translation of the intuitions behind PCA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Most popular intuition of PCA: how does it translate?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270000" lvl="0" indent="0">
              <a:buNone/>
            </a:pPr>
            <a:r>
              <a:rPr sz="2000"/>
              <a:t>“PCA creates a linear combination of variables that maximizes variance.”</a:t>
            </a:r>
          </a:p>
          <a:p>
            <a:pPr marL="0" lvl="0" indent="0">
              <a:buNone/>
            </a:pPr>
            <a14:m xmlns:a14="http://schemas.microsoft.com/office/drawing/2010/main">
              <m:oMathPara xmlns:m="http://schemas.openxmlformats.org/officeDocument/2006/math">
                <m:oMathParaPr>
                  <m:jc m:val="center"/>
                </m:oMathParaPr>
                <m:oMath xmlns:m="http://schemas.openxmlformats.org/officeDocument/2006/math">
                  <m:r>
                    <m:rPr>
                      <m:sty m:val="p"/>
                    </m:rPr>
                    <a:rPr>
                      <a:latin typeface="Cambria Math" panose="02040503050406030204" pitchFamily="18" charset="0"/>
                    </a:rPr>
                    <m:t>arg</m:t>
                  </m:r>
                  <m:limLow>
                    <m:limLowPr>
                      <m:ctrlPr>
                        <a:rPr i="1">
                          <a:latin typeface="Cambria Math" panose="02040503050406030204" pitchFamily="18" charset="0"/>
                        </a:rPr>
                      </m:ctrlPr>
                    </m:limLowPr>
                    <m:e>
                      <m:r>
                        <m:rPr>
                          <m:sty m:val="p"/>
                        </m:rPr>
                        <a:rPr>
                          <a:latin typeface="Cambria Math" panose="02040503050406030204" pitchFamily="18" charset="0"/>
                        </a:rPr>
                        <m:t>max</m:t>
                      </m:r>
                    </m:e>
                    <m:lim>
                      <m:r>
                        <a:rPr>
                          <a:latin typeface="Cambria Math" panose="02040503050406030204" pitchFamily="18" charset="0"/>
                        </a:rPr>
                        <m:t>∥</m:t>
                      </m:r>
                      <m:r>
                        <a:rPr>
                          <a:latin typeface="Cambria Math" panose="02040503050406030204" pitchFamily="18" charset="0"/>
                        </a:rPr>
                        <m:t>𝐰</m:t>
                      </m:r>
                      <m:sSubSup>
                        <m:sSubSup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∥</m:t>
                          </m:r>
                        </m:e>
                        <m:sub>
                          <m:r>
                            <a:rPr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>
                          <a:latin typeface="Cambria Math" panose="02040503050406030204" pitchFamily="18" charset="0"/>
                        </a:rPr>
                        <m:t>=1</m:t>
                      </m:r>
                    </m:lim>
                  </m:limLow>
                  <m:r>
                    <m:rPr>
                      <m:nor/>
                    </m:rPr>
                    <a:rPr/>
                    <m:t>var</m:t>
                  </m:r>
                  <m:d>
                    <m:dPr>
                      <m:ctrlPr>
                        <a:rPr i="1">
                          <a:latin typeface="Cambria Math" panose="02040503050406030204" pitchFamily="18" charset="0"/>
                        </a:rPr>
                      </m:ctrlPr>
                    </m:dPr>
                    <m:e>
                      <m:r>
                        <a:rPr>
                          <a:latin typeface="Cambria Math" panose="02040503050406030204" pitchFamily="18" charset="0"/>
                        </a:rPr>
                        <m:t>𝐗𝐰</m:t>
                      </m:r>
                    </m:e>
                  </m:d>
                </m:oMath>
              </m:oMathPara>
            </a14:m>
            <a:endParaRPr sz="2000"/>
          </a:p>
          <a:p>
            <a:pPr lvl="0"/>
            <a:r>
              <a:t>Why </a:t>
            </a:r>
            <a14:m xmlns:a14="http://schemas.microsoft.com/office/drawing/2010/main">
              <m:oMath xmlns:m="http://schemas.openxmlformats.org/officeDocument/2006/math">
                <m:r>
                  <a:rPr>
                    <a:latin typeface="Cambria Math" panose="02040503050406030204" pitchFamily="18" charset="0"/>
                  </a:rPr>
                  <m:t>∥</m:t>
                </m:r>
                <m:r>
                  <a:rPr>
                    <a:latin typeface="Cambria Math" panose="02040503050406030204" pitchFamily="18" charset="0"/>
                  </a:rPr>
                  <m:t>𝐰</m:t>
                </m:r>
                <m:sSub>
                  <m:sSubPr>
                    <m:ctrlPr>
                      <a:rPr i="1">
                        <a:latin typeface="Cambria Math" panose="02040503050406030204" pitchFamily="18" charset="0"/>
                      </a:rPr>
                    </m:ctrlPr>
                  </m:sSubPr>
                  <m:e>
                    <m:r>
                      <a:rPr>
                        <a:latin typeface="Cambria Math" panose="02040503050406030204" pitchFamily="18" charset="0"/>
                      </a:rPr>
                      <m:t>∥</m:t>
                    </m:r>
                  </m:e>
                  <m:sub>
                    <m:r>
                      <a:rPr>
                        <a:latin typeface="Cambria Math" panose="02040503050406030204" pitchFamily="18" charset="0"/>
                      </a:rPr>
                      <m:t>2</m:t>
                    </m:r>
                  </m:sub>
                </m:sSub>
                <m:r>
                  <a:rPr>
                    <a:latin typeface="Cambria Math" panose="02040503050406030204" pitchFamily="18" charset="0"/>
                  </a:rPr>
                  <m:t>=1</m:t>
                </m:r>
              </m:oMath>
            </a14:m>
            <a:r>
              <a:t>?</a:t>
            </a:r>
          </a:p>
          <a:p>
            <a:pPr lvl="0"/>
            <a:r>
              <a:t>Dirty trick: </a:t>
            </a:r>
            <a14:m xmlns:a14="http://schemas.microsoft.com/office/drawing/2010/main">
              <m:oMath xmlns:m="http://schemas.openxmlformats.org/officeDocument/2006/math">
                <m:r>
                  <m:rPr>
                    <m:nor/>
                  </m:rPr>
                  <a:rPr/>
                  <m:t>var</m:t>
                </m:r>
                <m:d>
                  <m:dPr>
                    <m:ctrlPr>
                      <a:rPr i="1">
                        <a:latin typeface="Cambria Math" panose="02040503050406030204" pitchFamily="18" charset="0"/>
                      </a:rPr>
                    </m:ctrlPr>
                  </m:dPr>
                  <m:e>
                    <m:r>
                      <a:rPr>
                        <a:latin typeface="Cambria Math" panose="02040503050406030204" pitchFamily="18" charset="0"/>
                      </a:rPr>
                      <m:t>𝐗𝐰</m:t>
                    </m:r>
                  </m:e>
                </m:d>
                <m:r>
                  <a:rPr>
                    <a:latin typeface="Cambria Math" panose="02040503050406030204" pitchFamily="18" charset="0"/>
                  </a:rPr>
                  <m:t>=</m:t>
                </m:r>
                <m:sSup>
                  <m:sSupPr>
                    <m:ctrlPr>
                      <a:rPr i="1">
                        <a:latin typeface="Cambria Math" panose="02040503050406030204" pitchFamily="18" charset="0"/>
                      </a:rPr>
                    </m:ctrlPr>
                  </m:sSupPr>
                  <m:e>
                    <m:r>
                      <a:rPr>
                        <a:latin typeface="Cambria Math" panose="02040503050406030204" pitchFamily="18" charset="0"/>
                      </a:rPr>
                      <m:t>𝐰</m:t>
                    </m:r>
                  </m:e>
                  <m:sup>
                    <m:r>
                      <a:rPr>
                        <a:latin typeface="Cambria Math" panose="02040503050406030204" pitchFamily="18" charset="0"/>
                      </a:rPr>
                      <m:t>⊤</m:t>
                    </m:r>
                  </m:sup>
                </m:sSup>
                <m:sSup>
                  <m:sSupPr>
                    <m:ctrlPr>
                      <a:rPr i="1">
                        <a:latin typeface="Cambria Math" panose="02040503050406030204" pitchFamily="18" charset="0"/>
                      </a:rPr>
                    </m:ctrlPr>
                  </m:sSupPr>
                  <m:e>
                    <m:r>
                      <a:rPr>
                        <a:latin typeface="Cambria Math" panose="02040503050406030204" pitchFamily="18" charset="0"/>
                      </a:rPr>
                      <m:t>𝐗</m:t>
                    </m:r>
                  </m:e>
                  <m:sup>
                    <m:r>
                      <a:rPr>
                        <a:latin typeface="Cambria Math" panose="02040503050406030204" pitchFamily="18" charset="0"/>
                      </a:rPr>
                      <m:t>⊤</m:t>
                    </m:r>
                  </m:sup>
                </m:sSup>
                <m:r>
                  <a:rPr>
                    <a:latin typeface="Cambria Math" panose="02040503050406030204" pitchFamily="18" charset="0"/>
                  </a:rPr>
                  <m:t>𝐗𝐰</m:t>
                </m:r>
              </m:oMath>
            </a14:m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Least “well-known” intuition of PCA: how does it translate?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270000" lvl="0" indent="0">
              <a:buNone/>
            </a:pPr>
            <a:r>
              <a:rPr sz="2000"/>
              <a:t>“PCA creates a linear combination of variables that maximizes correlation.”</a:t>
            </a:r>
          </a:p>
          <a:p>
            <a:pPr marL="0" lvl="0" indent="0">
              <a:buNone/>
            </a:pPr>
            <a14:m xmlns:a14="http://schemas.microsoft.com/office/drawing/2010/main">
              <m:oMathPara xmlns:m="http://schemas.openxmlformats.org/officeDocument/2006/math">
                <m:oMathParaPr>
                  <m:jc m:val="center"/>
                </m:oMathParaPr>
                <m:oMath xmlns:m="http://schemas.openxmlformats.org/officeDocument/2006/math">
                  <m:r>
                    <m:rPr>
                      <m:sty m:val="p"/>
                    </m:rPr>
                    <a:rPr>
                      <a:latin typeface="Cambria Math" panose="02040503050406030204" pitchFamily="18" charset="0"/>
                    </a:rPr>
                    <m:t>arg</m:t>
                  </m:r>
                  <m:limLow>
                    <m:limLowPr>
                      <m:ctrlPr>
                        <a:rPr i="1">
                          <a:latin typeface="Cambria Math" panose="02040503050406030204" pitchFamily="18" charset="0"/>
                        </a:rPr>
                      </m:ctrlPr>
                    </m:limLowPr>
                    <m:e>
                      <m:r>
                        <m:rPr>
                          <m:sty m:val="p"/>
                        </m:rPr>
                        <a:rPr>
                          <a:latin typeface="Cambria Math" panose="02040503050406030204" pitchFamily="18" charset="0"/>
                        </a:rPr>
                        <m:t>max</m:t>
                      </m:r>
                    </m:e>
                    <m:lim>
                      <m:r>
                        <a:rPr>
                          <a:latin typeface="Cambria Math" panose="02040503050406030204" pitchFamily="18" charset="0"/>
                        </a:rPr>
                        <m:t>𝐰</m:t>
                      </m:r>
                    </m:lim>
                  </m:limLow>
                  <m:nary>
                    <m:naryPr>
                      <m:chr m:val="∑"/>
                      <m:limLoc m:val="undOvr"/>
                      <m:ctrlPr>
                        <a:rPr i="1">
                          <a:latin typeface="Cambria Math" panose="02040503050406030204" pitchFamily="18" charset="0"/>
                        </a:rPr>
                      </m:ctrlPr>
                    </m:naryPr>
                    <m:sub>
                      <m:r>
                        <a:rPr>
                          <a:latin typeface="Cambria Math" panose="02040503050406030204" pitchFamily="18" charset="0"/>
                        </a:rPr>
                        <m:t>𝑗</m:t>
                      </m:r>
                      <m:r>
                        <a:rPr>
                          <a:latin typeface="Cambria Math" panose="02040503050406030204" pitchFamily="18" charset="0"/>
                        </a:rPr>
                        <m:t>=1</m:t>
                      </m:r>
                    </m:sub>
                    <m:sup>
                      <m:r>
                        <a:rPr>
                          <a:latin typeface="Cambria Math" panose="02040503050406030204" pitchFamily="18" charset="0"/>
                        </a:rPr>
                        <m:t>𝑝</m:t>
                      </m:r>
                    </m:sup>
                    <m:e>
                      <m:r>
                        <m:rPr>
                          <m:nor/>
                        </m:rPr>
                        <a:rPr/>
                        <m:t>cor</m:t>
                      </m:r>
                    </m:e>
                  </m:nary>
                  <m:sSup>
                    <m:sSupPr>
                      <m:ctrlPr>
                        <a:rPr i="1">
                          <a:latin typeface="Cambria Math" panose="02040503050406030204" pitchFamily="18" charset="0"/>
                        </a:rPr>
                      </m:ctrlPr>
                    </m:sSupPr>
                    <m:e>
                      <m:d>
                        <m:d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𝐗𝐰</m:t>
                          </m:r>
                          <m:r>
                            <a:rPr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𝐗</m:t>
                              </m:r>
                            </m:e>
                            <m:sub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d>
                    </m:e>
                    <m:sup>
                      <m:r>
                        <a:rPr>
                          <a:latin typeface="Cambria Math" panose="02040503050406030204" pitchFamily="18" charset="0"/>
                        </a:rPr>
                        <m:t>2</m:t>
                      </m:r>
                    </m:sup>
                  </m:sSup>
                </m:oMath>
              </m:oMathPara>
            </a14:m>
            <a:endParaRPr sz="20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Second least “well-known” intuition of PCA: how does it translate?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270000" lvl="0" indent="0">
              <a:buNone/>
            </a:pPr>
            <a:r>
              <a:rPr sz="2000"/>
              <a:t>“PCA creates the best lower rank approximation of the covariance matrix.”</a:t>
            </a:r>
          </a:p>
          <a:p>
            <a:pPr marL="0" lvl="0" indent="0">
              <a:buNone/>
            </a:pPr>
            <a14:m xmlns:a14="http://schemas.microsoft.com/office/drawing/2010/main">
              <m:oMathPara xmlns:m="http://schemas.openxmlformats.org/officeDocument/2006/math">
                <m:oMathParaPr>
                  <m:jc m:val="center"/>
                </m:oMathParaPr>
                <m:oMath xmlns:m="http://schemas.openxmlformats.org/officeDocument/2006/math">
                  <m:r>
                    <m:rPr>
                      <m:sty m:val="p"/>
                    </m:rPr>
                    <a:rPr>
                      <a:latin typeface="Cambria Math" panose="02040503050406030204" pitchFamily="18" charset="0"/>
                    </a:rPr>
                    <m:t>arg</m:t>
                  </m:r>
                  <m:limLow>
                    <m:limLowPr>
                      <m:ctrlPr>
                        <a:rPr i="1">
                          <a:latin typeface="Cambria Math" panose="02040503050406030204" pitchFamily="18" charset="0"/>
                        </a:rPr>
                      </m:ctrlPr>
                    </m:limLowPr>
                    <m:e>
                      <m:r>
                        <m:rPr>
                          <m:sty m:val="p"/>
                        </m:rPr>
                        <a:rPr>
                          <a:latin typeface="Cambria Math" panose="02040503050406030204" pitchFamily="18" charset="0"/>
                        </a:rPr>
                        <m:t>min</m:t>
                      </m:r>
                    </m:e>
                    <m:lim>
                      <m:r>
                        <a:rPr>
                          <a:latin typeface="Cambria Math" panose="02040503050406030204" pitchFamily="18" charset="0"/>
                        </a:rPr>
                        <m:t>∥</m:t>
                      </m:r>
                      <m:r>
                        <a:rPr>
                          <a:latin typeface="Cambria Math" panose="02040503050406030204" pitchFamily="18" charset="0"/>
                        </a:rPr>
                        <m:t>𝑤</m:t>
                      </m:r>
                      <m:sSubSup>
                        <m:sSubSup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∥</m:t>
                          </m:r>
                        </m:e>
                        <m:sub>
                          <m:r>
                            <a:rPr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>
                          <a:latin typeface="Cambria Math" panose="02040503050406030204" pitchFamily="18" charset="0"/>
                        </a:rPr>
                        <m:t>=1</m:t>
                      </m:r>
                    </m:lim>
                  </m:limLow>
                  <m:sSubSup>
                    <m:sSubSupPr>
                      <m:ctrlPr>
                        <a:rPr i="1">
                          <a:latin typeface="Cambria Math" panose="02040503050406030204" pitchFamily="18" charset="0"/>
                        </a:rPr>
                      </m:ctrlPr>
                    </m:sSubSupPr>
                    <m:e>
                      <m:d>
                        <m:dPr>
                          <m:begChr m:val="∥"/>
                          <m:endChr m:val="∥"/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den>
                          </m:f>
                          <m:sSup>
                            <m:sSupPr>
                              <m:ctrlPr>
                                <a:rPr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𝐗</m:t>
                              </m:r>
                            </m:e>
                            <m:sup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⊤</m:t>
                              </m:r>
                            </m:sup>
                          </m:sSup>
                          <m:r>
                            <a:rPr>
                              <a:latin typeface="Cambria Math" panose="02040503050406030204" pitchFamily="18" charset="0"/>
                            </a:rPr>
                            <m:t>𝐗</m:t>
                          </m:r>
                          <m:r>
                            <a:rPr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>
                              <a:latin typeface="Cambria Math" panose="02040503050406030204" pitchFamily="18" charset="0"/>
                            </a:rPr>
                            <m:t>𝜆</m:t>
                          </m:r>
                          <m:r>
                            <a:rPr>
                              <a:latin typeface="Cambria Math" panose="02040503050406030204" pitchFamily="18" charset="0"/>
                            </a:rPr>
                            <m:t>𝐰</m:t>
                          </m:r>
                          <m:sSup>
                            <m:sSupPr>
                              <m:ctrlPr>
                                <a:rPr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𝐰</m:t>
                              </m:r>
                            </m:e>
                            <m:sup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⊤</m:t>
                              </m:r>
                            </m:sup>
                          </m:sSup>
                        </m:e>
                      </m:d>
                    </m:e>
                    <m:sub>
                      <m:r>
                        <a:rPr>
                          <a:latin typeface="Cambria Math" panose="02040503050406030204" pitchFamily="18" charset="0"/>
                        </a:rPr>
                        <m:t>𝐹</m:t>
                      </m:r>
                    </m:sub>
                    <m:sup>
                      <m:r>
                        <a:rPr>
                          <a:latin typeface="Cambria Math" panose="02040503050406030204" pitchFamily="18" charset="0"/>
                        </a:rPr>
                        <m:t>2</m:t>
                      </m:r>
                    </m:sup>
                  </m:sSubSup>
                </m:oMath>
              </m:oMathPara>
            </a14:m>
            <a:endParaRPr sz="2000"/>
          </a:p>
          <a:p>
            <a:pPr lvl="0"/>
            <a14:m xmlns:a14="http://schemas.microsoft.com/office/drawing/2010/main">
              <m:oMath xmlns:m="http://schemas.openxmlformats.org/officeDocument/2006/math">
                <m:f>
                  <m:fPr>
                    <m:ctrlPr>
                      <a:rPr>
                        <a:latin typeface="Cambria Math" panose="02040503050406030204" pitchFamily="18" charset="0"/>
                      </a:rPr>
                    </m:ctrlPr>
                  </m:fPr>
                  <m:num>
                    <m:r>
                      <a:rPr>
                        <a:latin typeface="Cambria Math" panose="02040503050406030204" pitchFamily="18" charset="0"/>
                      </a:rPr>
                      <m:t>1</m:t>
                    </m:r>
                  </m:num>
                  <m:den>
                    <m:r>
                      <a:rPr>
                        <a:latin typeface="Cambria Math" panose="02040503050406030204" pitchFamily="18" charset="0"/>
                      </a:rPr>
                      <m:t>𝑛</m:t>
                    </m:r>
                  </m:den>
                </m:f>
                <m:sSup>
                  <m:sSupPr>
                    <m:ctrlPr>
                      <a:rPr i="1">
                        <a:latin typeface="Cambria Math" panose="02040503050406030204" pitchFamily="18" charset="0"/>
                      </a:rPr>
                    </m:ctrlPr>
                  </m:sSupPr>
                  <m:e>
                    <m:r>
                      <a:rPr>
                        <a:latin typeface="Cambria Math" panose="02040503050406030204" pitchFamily="18" charset="0"/>
                      </a:rPr>
                      <m:t>𝐗</m:t>
                    </m:r>
                  </m:e>
                  <m:sup>
                    <m:r>
                      <a:rPr>
                        <a:latin typeface="Cambria Math" panose="02040503050406030204" pitchFamily="18" charset="0"/>
                      </a:rPr>
                      <m:t>⊤</m:t>
                    </m:r>
                  </m:sup>
                </m:sSup>
                <m:r>
                  <a:rPr>
                    <a:latin typeface="Cambria Math" panose="02040503050406030204" pitchFamily="18" charset="0"/>
                  </a:rPr>
                  <m:t>𝐗</m:t>
                </m:r>
              </m:oMath>
            </a14:m>
            <a:endParaRPr sz="2000"/>
          </a:p>
          <a:p>
            <a:pPr lvl="0"/>
            <a14:m xmlns:a14="http://schemas.microsoft.com/office/drawing/2010/main">
              <m:oMath xmlns:m="http://schemas.openxmlformats.org/officeDocument/2006/math">
                <m:r>
                  <a:rPr>
                    <a:latin typeface="Cambria Math" panose="02040503050406030204" pitchFamily="18" charset="0"/>
                  </a:rPr>
                  <m:t>𝜆</m:t>
                </m:r>
              </m:oMath>
            </a14:m>
            <a:r>
              <a:t>: the [blank] of the covariance matrix</a:t>
            </a:r>
          </a:p>
          <a:p>
            <a:pPr lvl="0"/>
            <a14:m xmlns:a14="http://schemas.microsoft.com/office/drawing/2010/main">
              <m:oMath xmlns:m="http://schemas.openxmlformats.org/officeDocument/2006/math">
                <m:r>
                  <a:rPr>
                    <a:latin typeface="Cambria Math" panose="02040503050406030204" pitchFamily="18" charset="0"/>
                  </a:rPr>
                  <m:t>𝐰</m:t>
                </m:r>
              </m:oMath>
            </a14:m>
            <a:r>
              <a:t>: the [blank] of the covariance matrix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A little image</a:t>
            </a:r>
          </a:p>
        </p:txBody>
      </p:sp>
      <p:pic>
        <p:nvPicPr>
          <p:cNvPr id="3" name="Picture 1" descr="SparseGSVD_equations_andCo_files/figure-pptx/rank1-covariance-ex-1.emf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38400" y="1193800"/>
            <a:ext cx="42545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Rank-1 approximations</a:t>
            </a:r>
          </a:p>
        </p:txBody>
      </p:sp>
      <p:pic>
        <p:nvPicPr>
          <p:cNvPr id="3" name="Picture 1" descr="../data/anim1.gif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Increasing rank approximations</a:t>
            </a:r>
          </a:p>
        </p:txBody>
      </p:sp>
      <p:pic>
        <p:nvPicPr>
          <p:cNvPr id="3" name="Picture 1" descr="../data/anim2.gif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We can do the same kind of magic with the data itself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270000" lvl="0" indent="0">
              <a:buNone/>
            </a:pPr>
            <a:r>
              <a:rPr sz="2000"/>
              <a:t>Singular value decomposition can be used to approximate a rectangular matrix with a lower ranked matrix of the same dimension.</a:t>
            </a:r>
          </a:p>
          <a:p>
            <a:pPr marL="0" lvl="0" indent="0">
              <a:buNone/>
            </a:pPr>
            <a14:m xmlns:a14="http://schemas.microsoft.com/office/drawing/2010/main">
              <m:oMathPara xmlns:m="http://schemas.openxmlformats.org/officeDocument/2006/math">
                <m:oMathParaPr>
                  <m:jc m:val="center"/>
                </m:oMathParaPr>
                <m:oMath xmlns:m="http://schemas.openxmlformats.org/officeDocument/2006/math">
                  <m:r>
                    <m:rPr>
                      <m:sty m:val="p"/>
                    </m:rPr>
                    <a:rPr>
                      <a:latin typeface="Cambria Math" panose="02040503050406030204" pitchFamily="18" charset="0"/>
                    </a:rPr>
                    <m:t>arg</m:t>
                  </m:r>
                  <m:limLow>
                    <m:limLowPr>
                      <m:ctrlPr>
                        <a:rPr i="1">
                          <a:latin typeface="Cambria Math" panose="02040503050406030204" pitchFamily="18" charset="0"/>
                        </a:rPr>
                      </m:ctrlPr>
                    </m:limLowPr>
                    <m:e>
                      <m:r>
                        <m:rPr>
                          <m:sty m:val="p"/>
                        </m:rPr>
                        <a:rPr>
                          <a:latin typeface="Cambria Math" panose="02040503050406030204" pitchFamily="18" charset="0"/>
                        </a:rPr>
                        <m:t>min</m:t>
                      </m:r>
                    </m:e>
                    <m:lim>
                      <m:r>
                        <a:rPr>
                          <a:latin typeface="Cambria Math" panose="02040503050406030204" pitchFamily="18" charset="0"/>
                        </a:rPr>
                        <m:t>∥</m:t>
                      </m:r>
                      <m:r>
                        <a:rPr>
                          <a:latin typeface="Cambria Math" panose="02040503050406030204" pitchFamily="18" charset="0"/>
                        </a:rPr>
                        <m:t>𝐮</m:t>
                      </m:r>
                      <m:sSubSup>
                        <m:sSubSup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∥</m:t>
                          </m:r>
                        </m:e>
                        <m:sub>
                          <m:r>
                            <a:rPr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>
                          <a:latin typeface="Cambria Math" panose="02040503050406030204" pitchFamily="18" charset="0"/>
                        </a:rPr>
                        <m:t>=∥</m:t>
                      </m:r>
                      <m:r>
                        <a:rPr>
                          <a:latin typeface="Cambria Math" panose="02040503050406030204" pitchFamily="18" charset="0"/>
                        </a:rPr>
                        <m:t>𝐰</m:t>
                      </m:r>
                      <m:sSubSup>
                        <m:sSubSup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∥</m:t>
                          </m:r>
                        </m:e>
                        <m:sub>
                          <m:r>
                            <a:rPr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>
                          <a:latin typeface="Cambria Math" panose="02040503050406030204" pitchFamily="18" charset="0"/>
                        </a:rPr>
                        <m:t>=1</m:t>
                      </m:r>
                    </m:lim>
                  </m:limLow>
                  <m:sSubSup>
                    <m:sSubSupPr>
                      <m:ctrlPr>
                        <a:rPr i="1">
                          <a:latin typeface="Cambria Math" panose="02040503050406030204" pitchFamily="18" charset="0"/>
                        </a:rPr>
                      </m:ctrlPr>
                    </m:sSubSupPr>
                    <m:e>
                      <m:d>
                        <m:dPr>
                          <m:begChr m:val="∥"/>
                          <m:endChr m:val="∥"/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𝐗</m:t>
                          </m:r>
                          <m:r>
                            <a:rPr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>
                              <a:latin typeface="Cambria Math" panose="02040503050406030204" pitchFamily="18" charset="0"/>
                            </a:rPr>
                            <m:t>𝛿</m:t>
                          </m:r>
                          <m:r>
                            <a:rPr>
                              <a:latin typeface="Cambria Math" panose="02040503050406030204" pitchFamily="18" charset="0"/>
                            </a:rPr>
                            <m:t>𝐮</m:t>
                          </m:r>
                          <m:sSup>
                            <m:sSupPr>
                              <m:ctrlPr>
                                <a:rPr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𝐰</m:t>
                              </m:r>
                            </m:e>
                            <m:sup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⊤</m:t>
                              </m:r>
                            </m:sup>
                          </m:sSup>
                        </m:e>
                      </m:d>
                    </m:e>
                    <m:sub>
                      <m:r>
                        <a:rPr>
                          <a:latin typeface="Cambria Math" panose="02040503050406030204" pitchFamily="18" charset="0"/>
                        </a:rPr>
                        <m:t>𝐹</m:t>
                      </m:r>
                    </m:sub>
                    <m:sup>
                      <m:r>
                        <a:rPr>
                          <a:latin typeface="Cambria Math" panose="02040503050406030204" pitchFamily="18" charset="0"/>
                        </a:rPr>
                        <m:t>2</m:t>
                      </m:r>
                    </m:sup>
                  </m:sSubSup>
                </m:oMath>
              </m:oMathPara>
            </a14:m>
            <a:endParaRPr sz="2000"/>
          </a:p>
          <a:p>
            <a:pPr lvl="0"/>
            <a14:m xmlns:a14="http://schemas.microsoft.com/office/drawing/2010/main">
              <m:oMath xmlns:m="http://schemas.openxmlformats.org/officeDocument/2006/math">
                <m:r>
                  <a:rPr>
                    <a:latin typeface="Cambria Math" panose="02040503050406030204" pitchFamily="18" charset="0"/>
                  </a:rPr>
                  <m:t>𝛿</m:t>
                </m:r>
              </m:oMath>
            </a14:m>
            <a:r>
              <a:t>: singular value</a:t>
            </a:r>
          </a:p>
          <a:p>
            <a:pPr lvl="0"/>
            <a14:m xmlns:a14="http://schemas.microsoft.com/office/drawing/2010/main">
              <m:oMath xmlns:m="http://schemas.openxmlformats.org/officeDocument/2006/math">
                <m:r>
                  <a:rPr>
                    <a:latin typeface="Cambria Math" panose="02040503050406030204" pitchFamily="18" charset="0"/>
                  </a:rPr>
                  <m:t>𝐮</m:t>
                </m:r>
              </m:oMath>
            </a14:m>
            <a:r>
              <a:t>: left singular vector</a:t>
            </a:r>
          </a:p>
          <a:p>
            <a:pPr lvl="0"/>
            <a14:m xmlns:a14="http://schemas.microsoft.com/office/drawing/2010/main">
              <m:oMath xmlns:m="http://schemas.openxmlformats.org/officeDocument/2006/math">
                <m:r>
                  <a:rPr>
                    <a:latin typeface="Cambria Math" panose="02040503050406030204" pitchFamily="18" charset="0"/>
                  </a:rPr>
                  <m:t>𝐰</m:t>
                </m:r>
              </m:oMath>
            </a14:m>
            <a:r>
              <a:t>: right singular vector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Rank 1 approximation</a:t>
            </a:r>
          </a:p>
        </p:txBody>
      </p:sp>
      <p:pic>
        <p:nvPicPr>
          <p:cNvPr id="3" name="Picture 1" descr="SparseGSVD_equations_andCo_files/figure-pptx/svd%20rank%201-1.emf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38400" y="1193800"/>
            <a:ext cx="42545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Potato Chips Analysis</a:t>
            </a:r>
          </a:p>
        </p:txBody>
      </p:sp>
      <p:pic>
        <p:nvPicPr>
          <p:cNvPr id="3" name="Picture 1" descr="../img/potato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336800" y="1193800"/>
            <a:ext cx="44831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4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marL="0" lvl="0" indent="0" algn="ctr">
              <a:buNone/>
            </a:pPr>
            <a:r>
              <a:t>Cut the yummiest French fries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Rank-1 approximations</a:t>
            </a:r>
          </a:p>
        </p:txBody>
      </p:sp>
      <p:pic>
        <p:nvPicPr>
          <p:cNvPr id="3" name="Picture 1" descr="../data/anim3.gif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Increasing rank approximations</a:t>
            </a:r>
          </a:p>
        </p:txBody>
      </p:sp>
      <p:pic>
        <p:nvPicPr>
          <p:cNvPr id="3" name="Picture 1" descr="../data/anim4.gif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/>
          <a:lstStyle/>
          <a:p>
            <a:pPr marL="0" lvl="0" indent="0">
              <a:buNone/>
            </a:pPr>
            <a:r>
              <a:t>Constraining the SVD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LASSO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pPr marL="0" lvl="0" indent="0">
                  <a:buNone/>
                </a:pPr>
                <a:r>
                  <a:t>LASSO is a (relatively) recent technique originally intended for regression problems:</a:t>
                </a:r>
              </a:p>
              <a:p>
                <a:pPr marL="0" lv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>
                          <a:latin typeface="Cambria Math" panose="02040503050406030204" pitchFamily="18" charset="0"/>
                        </a:rPr>
                        <m:t>arg</m:t>
                      </m:r>
                      <m:limLow>
                        <m:limLow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r>
                            <m:rPr>
                              <m:sty m:val="p"/>
                            </m:rPr>
                            <a:rPr>
                              <a:latin typeface="Cambria Math" panose="02040503050406030204" pitchFamily="18" charset="0"/>
                            </a:rPr>
                            <m:t>min</m:t>
                          </m:r>
                        </m:e>
                        <m:lim>
                          <m:r>
                            <a:rPr>
                              <a:latin typeface="Cambria Math" panose="02040503050406030204" pitchFamily="18" charset="0"/>
                            </a:rPr>
                            <m:t>𝛃</m:t>
                          </m:r>
                        </m:lim>
                      </m:limLow>
                      <m:sSubSup>
                        <m:sSubSup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d>
                            <m:dPr>
                              <m:begChr m:val="∥"/>
                              <m:endChr m:val="∥"/>
                              <m:ctrlPr>
                                <a:rPr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𝐲</m:t>
                              </m:r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𝐗</m:t>
                              </m:r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𝛃</m:t>
                              </m:r>
                            </m:e>
                          </m:d>
                        </m:e>
                        <m:sub>
                          <m:r>
                            <a:rPr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m:rPr>
                          <m:nor/>
                        </m:rPr>
                        <a:rPr/>
                        <m:t> </m:t>
                      </m:r>
                      <m:r>
                        <m:rPr>
                          <m:nor/>
                        </m:rPr>
                        <a:rPr/>
                        <m:t>such</m:t>
                      </m:r>
                      <m:r>
                        <m:rPr>
                          <m:nor/>
                        </m:rPr>
                        <a:rPr/>
                        <m:t> </m:t>
                      </m:r>
                      <m:r>
                        <m:rPr>
                          <m:nor/>
                        </m:rPr>
                        <a:rPr/>
                        <m:t>that</m:t>
                      </m:r>
                      <m:r>
                        <m:rPr>
                          <m:nor/>
                        </m:rPr>
                        <a:rPr/>
                        <m:t> </m:t>
                      </m:r>
                      <m:r>
                        <a:rPr>
                          <a:latin typeface="Cambria Math" panose="02040503050406030204" pitchFamily="18" charset="0"/>
                        </a:rPr>
                        <m:t>∥</m:t>
                      </m:r>
                      <m:r>
                        <a:rPr>
                          <a:latin typeface="Cambria Math" panose="02040503050406030204" pitchFamily="18" charset="0"/>
                        </a:rPr>
                        <m:t>𝛃</m:t>
                      </m:r>
                      <m:sSub>
                        <m:sSub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∥</m:t>
                          </m:r>
                        </m:e>
                        <m:sub>
                          <m:r>
                            <a:rPr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>
                          <a:latin typeface="Cambria Math" panose="02040503050406030204" pitchFamily="18" charset="0"/>
                        </a:rPr>
                        <m:t>≤</m:t>
                      </m:r>
                      <m:r>
                        <a:rPr>
                          <a:latin typeface="Cambria Math" panose="02040503050406030204" pitchFamily="18" charset="0"/>
                        </a:rPr>
                        <m:t>𝑟</m:t>
                      </m:r>
                    </m:oMath>
                  </m:oMathPara>
                </a14:m>
                <a:endParaRPr/>
              </a:p>
              <a:p>
                <a:pPr marL="0" lvl="0" indent="0">
                  <a:buNone/>
                </a:pPr>
                <a:r>
                  <a:t>or the dual form</a:t>
                </a:r>
              </a:p>
              <a:p>
                <a:pPr marL="0" lv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>
                          <a:latin typeface="Cambria Math" panose="02040503050406030204" pitchFamily="18" charset="0"/>
                        </a:rPr>
                        <m:t>arg</m:t>
                      </m:r>
                      <m:limLow>
                        <m:limLow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r>
                            <m:rPr>
                              <m:sty m:val="p"/>
                            </m:rPr>
                            <a:rPr>
                              <a:latin typeface="Cambria Math" panose="02040503050406030204" pitchFamily="18" charset="0"/>
                            </a:rPr>
                            <m:t>min</m:t>
                          </m:r>
                        </m:e>
                        <m:lim>
                          <m:r>
                            <a:rPr>
                              <a:latin typeface="Cambria Math" panose="02040503050406030204" pitchFamily="18" charset="0"/>
                            </a:rPr>
                            <m:t>𝛃</m:t>
                          </m:r>
                        </m:lim>
                      </m:limLow>
                      <m:sSubSup>
                        <m:sSubSup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d>
                            <m:dPr>
                              <m:begChr m:val="∥"/>
                              <m:endChr m:val="∥"/>
                              <m:ctrlPr>
                                <a:rPr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𝐲</m:t>
                              </m:r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𝐗</m:t>
                              </m:r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𝛃</m:t>
                              </m:r>
                            </m:e>
                          </m:d>
                        </m:e>
                        <m:sub>
                          <m:r>
                            <a:rPr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>
                          <a:latin typeface="Cambria Math" panose="02040503050406030204" pitchFamily="18" charset="0"/>
                        </a:rPr>
                        <m:t>+</m:t>
                      </m:r>
                      <m:r>
                        <a:rPr>
                          <a:latin typeface="Cambria Math" panose="02040503050406030204" pitchFamily="18" charset="0"/>
                        </a:rPr>
                        <m:t>𝜆</m:t>
                      </m:r>
                      <m:r>
                        <a:rPr>
                          <a:latin typeface="Cambria Math" panose="02040503050406030204" pitchFamily="18" charset="0"/>
                        </a:rPr>
                        <m:t>∥</m:t>
                      </m:r>
                      <m:r>
                        <a:rPr>
                          <a:latin typeface="Cambria Math" panose="02040503050406030204" pitchFamily="18" charset="0"/>
                        </a:rPr>
                        <m:t>𝛃</m:t>
                      </m:r>
                      <m:sSub>
                        <m:sSub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∥</m:t>
                          </m:r>
                        </m:e>
                        <m:sub>
                          <m:r>
                            <a:rPr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/>
              </a:p>
              <a:p>
                <a:pPr lvl="0"/>
                <a:r>
                  <a:t>the obtained weights are sparse (with zeros)</a:t>
                </a:r>
              </a:p>
              <a:p>
                <a:pPr lvl="0"/>
                <a:r>
                  <a:t>the non-zeros coefficients correspond to important variables</a:t>
                </a:r>
              </a:p>
              <a:p>
                <a:pPr lvl="0"/>
                <a:r>
                  <a:t>the result is biased</a:t>
                </a:r>
              </a:p>
              <a:p>
                <a:pPr lvl="0"/>
                <a:r>
                  <a:t>selecting </a:t>
                </a:r>
                <a14:m>
                  <m:oMath xmlns:m="http://schemas.openxmlformats.org/officeDocument/2006/math">
                    <m:r>
                      <a:rPr>
                        <a:latin typeface="Cambria Math" panose="02040503050406030204" pitchFamily="18" charset="0"/>
                      </a:rPr>
                      <m:t>𝜆</m:t>
                    </m:r>
                  </m:oMath>
                </a14:m>
                <a:r>
                  <a:t> is done through cross-validation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0" t="-2985" b="-2239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Optimization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14:m xmlns:a14="http://schemas.microsoft.com/office/drawing/2010/main">
              <m:oMathPara xmlns:m="http://schemas.openxmlformats.org/officeDocument/2006/math">
                <m:oMathParaPr>
                  <m:jc m:val="center"/>
                </m:oMathParaPr>
                <m:oMath xmlns:m="http://schemas.openxmlformats.org/officeDocument/2006/math">
                  <m:m>
                    <m:mPr>
                      <m:plcHide m:val="on"/>
                      <m:mcs>
                        <m:mc>
                          <m:mcPr>
                            <m:count m:val="1"/>
                            <m:mcJc m:val="center"/>
                          </m:mcPr>
                        </m:mc>
                      </m:mcs>
                      <m:ctrlPr>
                        <a:rPr>
                          <a:latin typeface="Cambria Math" panose="02040503050406030204" pitchFamily="18" charset="0"/>
                        </a:rPr>
                      </m:ctrlPr>
                    </m:mPr>
                    <m:mr>
                      <m:e>
                        <m:d>
                          <m:dPr>
                            <m:ctrlPr>
                              <a:rPr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𝛿</m:t>
                                </m:r>
                              </m:e>
                              <m:sub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ℓ</m:t>
                                </m:r>
                              </m:sub>
                            </m:sSub>
                            <m:r>
                              <a:rPr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𝐩</m:t>
                                </m:r>
                              </m:e>
                              <m:sub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ℓ</m:t>
                                </m:r>
                              </m:sub>
                            </m:sSub>
                            <m:r>
                              <a:rPr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𝐪</m:t>
                                </m:r>
                              </m:e>
                              <m:sub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ℓ</m:t>
                                </m:r>
                              </m:sub>
                            </m:sSub>
                          </m:e>
                        </m:d>
                        <m:r>
                          <a:rPr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m:rPr>
                            <m:sty m:val="p"/>
                          </m:rPr>
                          <a:rPr>
                            <a:latin typeface="Cambria Math" panose="02040503050406030204" pitchFamily="18" charset="0"/>
                          </a:rPr>
                          <m:t>arg</m:t>
                        </m:r>
                        <m:limLow>
                          <m:limLowPr>
                            <m:ctrlPr>
                              <a:rPr i="1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>
                                <a:latin typeface="Cambria Math" panose="02040503050406030204" pitchFamily="18" charset="0"/>
                              </a:rPr>
                              <m:t>min</m:t>
                            </m:r>
                          </m:e>
                          <m:lim>
                            <m:r>
                              <a:rPr>
                                <a:latin typeface="Cambria Math" panose="02040503050406030204" pitchFamily="18" charset="0"/>
                              </a:rPr>
                              <m:t>𝛃</m:t>
                            </m:r>
                          </m:lim>
                        </m:limLow>
                        <m:sSubSup>
                          <m:sSubSupPr>
                            <m:ctrlPr>
                              <a:rPr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d>
                              <m:dPr>
                                <m:begChr m:val="∥"/>
                                <m:endChr m:val="∥"/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𝐗</m:t>
                                </m:r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𝛿</m:t>
                                </m:r>
                                <m:sSup>
                                  <m:sSupPr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𝐩</m:t>
                                    </m:r>
                                  </m:e>
                                  <m:sup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⊤</m:t>
                                    </m:r>
                                  </m:sup>
                                </m:sSup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𝐪</m:t>
                                </m:r>
                              </m:e>
                            </m:d>
                          </m:e>
                          <m:sub>
                            <m:r>
                              <a:rPr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  <m:sup>
                            <m:r>
                              <a:rPr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e>
                    </m:mr>
                    <m:mr>
                      <m:e>
                        <m:r>
                          <m:rPr>
                            <m:nor/>
                          </m:rPr>
                          <a:rPr/>
                          <m:t> </m:t>
                        </m:r>
                        <m:r>
                          <m:rPr>
                            <m:nor/>
                          </m:rPr>
                          <a:rPr/>
                          <m:t>such</m:t>
                        </m:r>
                        <m:r>
                          <m:rPr>
                            <m:nor/>
                          </m:rPr>
                          <a:rPr/>
                          <m:t> </m:t>
                        </m:r>
                        <m:r>
                          <m:rPr>
                            <m:nor/>
                          </m:rPr>
                          <a:rPr/>
                          <m:t>that</m:t>
                        </m:r>
                        <m:r>
                          <m:rPr>
                            <m:nor/>
                          </m:rPr>
                          <a:rPr/>
                          <m:t> </m:t>
                        </m:r>
                        <m:d>
                          <m:dPr>
                            <m:begChr m:val="{"/>
                            <m:endChr m:val=""/>
                            <m:ctrlPr>
                              <a:rPr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m>
                              <m:mPr>
                                <m:plcHide m:val="on"/>
                                <m:mcs>
                                  <m:mc>
                                    <m:mcPr>
                                      <m:count m:val="1"/>
                                      <m:mcJc m:val="center"/>
                                    </m:mcPr>
                                  </m:mc>
                                </m:mcs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mPr>
                              <m:mr>
                                <m:e>
                                  <m:sSup>
                                    <m:sSupPr>
                                      <m:ctrlPr>
                                        <a:rPr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𝐩</m:t>
                                      </m:r>
                                    </m:e>
                                    <m:sup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⊤</m:t>
                                      </m:r>
                                    </m:sup>
                                  </m:sSup>
                                  <m:r>
                                    <a:rPr>
                                      <a:latin typeface="Cambria Math" panose="02040503050406030204" pitchFamily="18" charset="0"/>
                                    </a:rPr>
                                    <m:t>𝐌𝐩</m:t>
                                  </m:r>
                                  <m:r>
                                    <a:rPr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sSup>
                                    <m:sSupPr>
                                      <m:ctrlPr>
                                        <a:rPr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𝐪</m:t>
                                      </m:r>
                                    </m:e>
                                    <m:sup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⊤</m:t>
                                      </m:r>
                                    </m:sup>
                                  </m:sSup>
                                  <m:r>
                                    <a:rPr>
                                      <a:latin typeface="Cambria Math" panose="02040503050406030204" pitchFamily="18" charset="0"/>
                                    </a:rPr>
                                    <m:t>𝐖𝐪</m:t>
                                  </m:r>
                                  <m:r>
                                    <a:rPr>
                                      <a:latin typeface="Cambria Math" panose="02040503050406030204" pitchFamily="18" charset="0"/>
                                    </a:rPr>
                                    <m:t>=1</m:t>
                                  </m:r>
                                </m:e>
                              </m:mr>
                              <m:mr>
                                <m:e>
                                  <m:sSup>
                                    <m:sSupPr>
                                      <m:ctrlPr>
                                        <a:rPr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𝐩</m:t>
                                      </m:r>
                                    </m:e>
                                    <m:sup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⊤</m:t>
                                      </m:r>
                                    </m:sup>
                                  </m:sSup>
                                  <m:r>
                                    <a:rPr>
                                      <a:latin typeface="Cambria Math" panose="02040503050406030204" pitchFamily="18" charset="0"/>
                                    </a:rPr>
                                    <m:t>𝐌</m:t>
                                  </m:r>
                                  <m:sSub>
                                    <m:sSubPr>
                                      <m:ctrlPr>
                                        <a:rPr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𝐩</m:t>
                                      </m:r>
                                    </m:e>
                                    <m:sub>
                                      <m:sSup>
                                        <m:sSupPr>
                                          <m:ctrlPr>
                                            <a:rPr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>
                                              <a:latin typeface="Cambria Math" panose="02040503050406030204" pitchFamily="18" charset="0"/>
                                            </a:rPr>
                                            <m:t>ℓ</m:t>
                                          </m:r>
                                        </m:e>
                                        <m:sup>
                                          <m:r>
                                            <a:rPr>
                                              <a:latin typeface="Cambria Math" panose="02040503050406030204" pitchFamily="18" charset="0"/>
                                            </a:rPr>
                                            <m:t>′</m:t>
                                          </m:r>
                                        </m:sup>
                                      </m:sSup>
                                    </m:sub>
                                  </m:sSub>
                                  <m:r>
                                    <a:rPr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sSup>
                                    <m:sSupPr>
                                      <m:ctrlPr>
                                        <a:rPr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𝐪</m:t>
                                      </m:r>
                                    </m:e>
                                    <m:sup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⊤</m:t>
                                      </m:r>
                                    </m:sup>
                                  </m:sSup>
                                  <m:r>
                                    <a:rPr>
                                      <a:latin typeface="Cambria Math" panose="02040503050406030204" pitchFamily="18" charset="0"/>
                                    </a:rPr>
                                    <m:t>𝐖</m:t>
                                  </m:r>
                                  <m:sSub>
                                    <m:sSubPr>
                                      <m:ctrlPr>
                                        <a:rPr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𝐪</m:t>
                                      </m:r>
                                    </m:e>
                                    <m:sub>
                                      <m:sSup>
                                        <m:sSupPr>
                                          <m:ctrlPr>
                                            <a:rPr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>
                                              <a:latin typeface="Cambria Math" panose="02040503050406030204" pitchFamily="18" charset="0"/>
                                            </a:rPr>
                                            <m:t>ℓ</m:t>
                                          </m:r>
                                        </m:e>
                                        <m:sup>
                                          <m:r>
                                            <a:rPr>
                                              <a:latin typeface="Cambria Math" panose="02040503050406030204" pitchFamily="18" charset="0"/>
                                            </a:rPr>
                                            <m:t>′</m:t>
                                          </m:r>
                                        </m:sup>
                                      </m:sSup>
                                    </m:sub>
                                  </m:sSub>
                                  <m:r>
                                    <a:rPr>
                                      <a:latin typeface="Cambria Math" panose="02040503050406030204" pitchFamily="18" charset="0"/>
                                    </a:rPr>
                                    <m:t>=0,∀</m:t>
                                  </m:r>
                                  <m:sSup>
                                    <m:sSupPr>
                                      <m:ctrlPr>
                                        <a:rPr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ℓ</m:t>
                                      </m:r>
                                    </m:e>
                                    <m:sup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  <m:r>
                                    <a:rPr>
                                      <a:latin typeface="Cambria Math" panose="02040503050406030204" pitchFamily="18" charset="0"/>
                                    </a:rPr>
                                    <m:t>&lt;ℓ</m:t>
                                  </m:r>
                                </m:e>
                              </m:mr>
                              <m:mr>
                                <m:e>
                                  <m:r>
                                    <a:rPr>
                                      <a:latin typeface="Cambria Math" panose="02040503050406030204" pitchFamily="18" charset="0"/>
                                    </a:rPr>
                                    <m:t>∥</m:t>
                                  </m:r>
                                  <m:r>
                                    <a:rPr>
                                      <a:latin typeface="Cambria Math" panose="02040503050406030204" pitchFamily="18" charset="0"/>
                                    </a:rPr>
                                    <m:t>𝐩</m:t>
                                  </m:r>
                                  <m:sSub>
                                    <m:sSubPr>
                                      <m:ctrlPr>
                                        <a:rPr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∥</m:t>
                                      </m:r>
                                    </m:e>
                                    <m:sub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>
                                      <a:latin typeface="Cambria Math" panose="02040503050406030204" pitchFamily="18" charset="0"/>
                                    </a:rPr>
                                    <m:t>≤</m:t>
                                  </m:r>
                                  <m:sSub>
                                    <m:sSubPr>
                                      <m:ctrlPr>
                                        <a:rPr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𝐩</m:t>
                                      </m:r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,ℓ</m:t>
                                      </m:r>
                                    </m:sub>
                                  </m:sSub>
                                  <m:r>
                                    <m:rPr>
                                      <m:nor/>
                                    </m:rPr>
                                    <a:rPr/>
                                    <m:t> </m:t>
                                  </m:r>
                                  <m:r>
                                    <m:rPr>
                                      <m:nor/>
                                    </m:rPr>
                                    <a:rPr/>
                                    <m:t>and</m:t>
                                  </m:r>
                                  <m:r>
                                    <m:rPr>
                                      <m:nor/>
                                    </m:rPr>
                                    <a:rPr/>
                                    <m:t> </m:t>
                                  </m:r>
                                  <m:r>
                                    <a:rPr>
                                      <a:latin typeface="Cambria Math" panose="02040503050406030204" pitchFamily="18" charset="0"/>
                                    </a:rPr>
                                    <m:t>∥</m:t>
                                  </m:r>
                                  <m:r>
                                    <a:rPr>
                                      <a:latin typeface="Cambria Math" panose="02040503050406030204" pitchFamily="18" charset="0"/>
                                    </a:rPr>
                                    <m:t>𝐪</m:t>
                                  </m:r>
                                  <m:sSub>
                                    <m:sSubPr>
                                      <m:ctrlPr>
                                        <a:rPr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∥</m:t>
                                      </m:r>
                                    </m:e>
                                    <m:sub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>
                                      <a:latin typeface="Cambria Math" panose="02040503050406030204" pitchFamily="18" charset="0"/>
                                    </a:rPr>
                                    <m:t>≤</m:t>
                                  </m:r>
                                  <m:sSub>
                                    <m:sSubPr>
                                      <m:ctrlPr>
                                        <a:rPr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𝐪</m:t>
                                      </m:r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,ℓ</m:t>
                                      </m:r>
                                    </m:sub>
                                  </m:sSub>
                                </m:e>
                              </m:mr>
                            </m:m>
                          </m:e>
                        </m:d>
                      </m:e>
                    </m:mr>
                  </m:m>
                </m:oMath>
              </m:oMathPara>
            </a14:m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LASSO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pPr marL="0" lvl="0" indent="0">
                  <a:buNone/>
                </a:pPr>
                <a:r>
                  <a:t>LASSO is a (relatively) recent technique originally intended for regression problems:</a:t>
                </a:r>
              </a:p>
              <a:p>
                <a:pPr marL="0" lv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>
                          <a:latin typeface="Cambria Math" panose="02040503050406030204" pitchFamily="18" charset="0"/>
                        </a:rPr>
                        <m:t>arg</m:t>
                      </m:r>
                      <m:limLow>
                        <m:limLow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r>
                            <m:rPr>
                              <m:sty m:val="p"/>
                            </m:rPr>
                            <a:rPr>
                              <a:latin typeface="Cambria Math" panose="02040503050406030204" pitchFamily="18" charset="0"/>
                            </a:rPr>
                            <m:t>min</m:t>
                          </m:r>
                        </m:e>
                        <m:lim>
                          <m:r>
                            <a:rPr>
                              <a:latin typeface="Cambria Math" panose="02040503050406030204" pitchFamily="18" charset="0"/>
                            </a:rPr>
                            <m:t>𝛃</m:t>
                          </m:r>
                        </m:lim>
                      </m:limLow>
                      <m:sSubSup>
                        <m:sSubSup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d>
                            <m:dPr>
                              <m:begChr m:val="∥"/>
                              <m:endChr m:val="∥"/>
                              <m:ctrlPr>
                                <a:rPr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𝐲</m:t>
                              </m:r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𝐗</m:t>
                              </m:r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𝛃</m:t>
                              </m:r>
                            </m:e>
                          </m:d>
                        </m:e>
                        <m:sub>
                          <m:r>
                            <a:rPr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m:rPr>
                          <m:nor/>
                        </m:rPr>
                        <a:rPr/>
                        <m:t> </m:t>
                      </m:r>
                      <m:r>
                        <m:rPr>
                          <m:nor/>
                        </m:rPr>
                        <a:rPr/>
                        <m:t>such</m:t>
                      </m:r>
                      <m:r>
                        <m:rPr>
                          <m:nor/>
                        </m:rPr>
                        <a:rPr/>
                        <m:t> </m:t>
                      </m:r>
                      <m:r>
                        <m:rPr>
                          <m:nor/>
                        </m:rPr>
                        <a:rPr/>
                        <m:t>that</m:t>
                      </m:r>
                      <m:r>
                        <m:rPr>
                          <m:nor/>
                        </m:rPr>
                        <a:rPr/>
                        <m:t> </m:t>
                      </m:r>
                      <m:r>
                        <a:rPr>
                          <a:latin typeface="Cambria Math" panose="02040503050406030204" pitchFamily="18" charset="0"/>
                        </a:rPr>
                        <m:t>∥</m:t>
                      </m:r>
                      <m:r>
                        <a:rPr>
                          <a:latin typeface="Cambria Math" panose="02040503050406030204" pitchFamily="18" charset="0"/>
                        </a:rPr>
                        <m:t>𝛃</m:t>
                      </m:r>
                      <m:sSub>
                        <m:sSub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∥</m:t>
                          </m:r>
                        </m:e>
                        <m:sub>
                          <m:r>
                            <a:rPr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>
                          <a:latin typeface="Cambria Math" panose="02040503050406030204" pitchFamily="18" charset="0"/>
                        </a:rPr>
                        <m:t>≤</m:t>
                      </m:r>
                      <m:r>
                        <a:rPr>
                          <a:latin typeface="Cambria Math" panose="02040503050406030204" pitchFamily="18" charset="0"/>
                        </a:rPr>
                        <m:t>𝑟</m:t>
                      </m:r>
                    </m:oMath>
                  </m:oMathPara>
                </a14:m>
                <a:endParaRPr/>
              </a:p>
              <a:p>
                <a:pPr marL="0" lvl="0" indent="0">
                  <a:buNone/>
                </a:pPr>
                <a:r>
                  <a:t>or the dual form</a:t>
                </a:r>
              </a:p>
              <a:p>
                <a:pPr marL="0" lv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>
                          <a:latin typeface="Cambria Math" panose="02040503050406030204" pitchFamily="18" charset="0"/>
                        </a:rPr>
                        <m:t>arg</m:t>
                      </m:r>
                      <m:limLow>
                        <m:limLow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r>
                            <m:rPr>
                              <m:sty m:val="p"/>
                            </m:rPr>
                            <a:rPr>
                              <a:latin typeface="Cambria Math" panose="02040503050406030204" pitchFamily="18" charset="0"/>
                            </a:rPr>
                            <m:t>min</m:t>
                          </m:r>
                        </m:e>
                        <m:lim>
                          <m:r>
                            <a:rPr>
                              <a:latin typeface="Cambria Math" panose="02040503050406030204" pitchFamily="18" charset="0"/>
                            </a:rPr>
                            <m:t>𝛃</m:t>
                          </m:r>
                        </m:lim>
                      </m:limLow>
                      <m:sSubSup>
                        <m:sSubSup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d>
                            <m:dPr>
                              <m:begChr m:val="∥"/>
                              <m:endChr m:val="∥"/>
                              <m:ctrlPr>
                                <a:rPr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𝐲</m:t>
                              </m:r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𝐗</m:t>
                              </m:r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𝛃</m:t>
                              </m:r>
                            </m:e>
                          </m:d>
                        </m:e>
                        <m:sub>
                          <m:r>
                            <a:rPr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>
                          <a:latin typeface="Cambria Math" panose="02040503050406030204" pitchFamily="18" charset="0"/>
                        </a:rPr>
                        <m:t>+</m:t>
                      </m:r>
                      <m:r>
                        <a:rPr>
                          <a:latin typeface="Cambria Math" panose="02040503050406030204" pitchFamily="18" charset="0"/>
                        </a:rPr>
                        <m:t>𝜆</m:t>
                      </m:r>
                      <m:r>
                        <a:rPr>
                          <a:latin typeface="Cambria Math" panose="02040503050406030204" pitchFamily="18" charset="0"/>
                        </a:rPr>
                        <m:t>∥</m:t>
                      </m:r>
                      <m:r>
                        <a:rPr>
                          <a:latin typeface="Cambria Math" panose="02040503050406030204" pitchFamily="18" charset="0"/>
                        </a:rPr>
                        <m:t>𝛃</m:t>
                      </m:r>
                      <m:sSub>
                        <m:sSub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∥</m:t>
                          </m:r>
                        </m:e>
                        <m:sub>
                          <m:r>
                            <a:rPr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/>
              </a:p>
              <a:p>
                <a:pPr lvl="0"/>
                <a:r>
                  <a:t>the obtained weights are sparse (with zeros)</a:t>
                </a:r>
              </a:p>
              <a:p>
                <a:pPr lvl="0"/>
                <a:r>
                  <a:t>the non-zeros coefficients correspond to important variables</a:t>
                </a:r>
              </a:p>
              <a:p>
                <a:pPr lvl="0"/>
                <a:r>
                  <a:t>the result is biased</a:t>
                </a:r>
              </a:p>
              <a:p>
                <a:pPr lvl="0"/>
                <a:r>
                  <a:t>selecting </a:t>
                </a:r>
                <a14:m>
                  <m:oMath xmlns:m="http://schemas.openxmlformats.org/officeDocument/2006/math">
                    <m:r>
                      <a:rPr>
                        <a:latin typeface="Cambria Math" panose="02040503050406030204" pitchFamily="18" charset="0"/>
                      </a:rPr>
                      <m:t>𝜆</m:t>
                    </m:r>
                  </m:oMath>
                </a14:m>
                <a:r>
                  <a:t> is done through cross-validation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0" t="-2985" b="-2239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184C9D0-41C4-4A17-933A-C08A05B3ED7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28650" y="920718"/>
                <a:ext cx="7886700" cy="4237531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Sparsify the GSVD: the sparse GSVD (</a:t>
                </a:r>
                <a:r>
                  <a:rPr lang="en-US" dirty="0" err="1"/>
                  <a:t>sGSVD</a:t>
                </a:r>
                <a:r>
                  <a:rPr lang="en-US" dirty="0"/>
                  <a:t>)</a:t>
                </a:r>
              </a:p>
              <a:p>
                <a:pPr lvl="1"/>
                <a:r>
                  <a:rPr lang="en-US" dirty="0"/>
                  <a:t>Intersection of 3 spaces</a:t>
                </a:r>
              </a:p>
              <a:p>
                <a:pPr lvl="2"/>
                <a:r>
                  <a:rPr lang="en-US" i="1" dirty="0"/>
                  <a:t>L</a:t>
                </a:r>
                <a:r>
                  <a:rPr lang="en-US" baseline="-25000" dirty="0"/>
                  <a:t>1</a:t>
                </a:r>
                <a:r>
                  <a:rPr lang="en-US" dirty="0"/>
                  <a:t>-ball</a:t>
                </a:r>
              </a:p>
              <a:p>
                <a:pPr lvl="2"/>
                <a:r>
                  <a:rPr lang="en-US" i="1" dirty="0"/>
                  <a:t>L</a:t>
                </a:r>
                <a:r>
                  <a:rPr lang="en-US" baseline="-25000" dirty="0"/>
                  <a:t>2</a:t>
                </a:r>
                <a:r>
                  <a:rPr lang="en-US" dirty="0"/>
                  <a:t>-ball</a:t>
                </a:r>
              </a:p>
              <a:p>
                <a:pPr lvl="2"/>
                <a:r>
                  <a:rPr lang="en-US" dirty="0"/>
                  <a:t>Orthogonal space:</a:t>
                </a:r>
              </a:p>
              <a:p>
                <a:pPr lvl="2"/>
                <a:endParaRPr lang="en-US" dirty="0"/>
              </a:p>
              <a:p>
                <a:r>
                  <a:rPr lang="en-US" dirty="0"/>
                  <a:t>Sparse MCA (sMCA)</a:t>
                </a:r>
              </a:p>
              <a:p>
                <a:pPr lvl="1"/>
                <a:r>
                  <a:rPr lang="en-US" dirty="0"/>
                  <a:t>Generalize </a:t>
                </a:r>
                <a:r>
                  <a:rPr lang="en-US" i="1" dirty="0"/>
                  <a:t>L</a:t>
                </a:r>
                <a:r>
                  <a:rPr lang="en-US" baseline="-25000" dirty="0"/>
                  <a:t>1</a:t>
                </a:r>
                <a:r>
                  <a:rPr lang="en-US" dirty="0"/>
                  <a:t>-constraint</a:t>
                </a:r>
              </a:p>
              <a:p>
                <a:pPr lvl="1"/>
                <a:r>
                  <a:rPr lang="en-US" dirty="0"/>
                  <a:t>Group constraint: </a:t>
                </a:r>
              </a:p>
              <a:p>
                <a:pPr lvl="2"/>
                <a:r>
                  <a:rPr lang="en-US" i="1" dirty="0"/>
                  <a:t>L</a:t>
                </a:r>
                <a:r>
                  <a:rPr lang="en-US" baseline="-25000" dirty="0"/>
                  <a:t>(1,2)</a:t>
                </a:r>
                <a:r>
                  <a:rPr lang="en-US" dirty="0"/>
                  <a:t>-norm: sum of </a:t>
                </a:r>
                <a:r>
                  <a:rPr lang="en-US" i="1" dirty="0"/>
                  <a:t>L</a:t>
                </a:r>
                <a:r>
                  <a:rPr lang="en-US" baseline="-25000" dirty="0"/>
                  <a:t>2</a:t>
                </a:r>
                <a:r>
                  <a:rPr lang="en-US" dirty="0"/>
                  <a:t>-norms </a:t>
                </a:r>
              </a:p>
              <a:p>
                <a:pPr lvl="2"/>
                <a:r>
                  <a:rPr lang="en-US" i="1" dirty="0"/>
                  <a:t>L</a:t>
                </a:r>
                <a:r>
                  <a:rPr lang="en-US" baseline="-25000" dirty="0"/>
                  <a:t>2</a:t>
                </a:r>
                <a:r>
                  <a:rPr lang="en-US" dirty="0"/>
                  <a:t>-norms: [(Level 1 loading)</a:t>
                </a:r>
                <a:r>
                  <a:rPr lang="en-US" baseline="30000" dirty="0"/>
                  <a:t>2</a:t>
                </a:r>
                <a:r>
                  <a:rPr lang="en-US" dirty="0"/>
                  <a:t> + (Level 2 loading)</a:t>
                </a:r>
                <a:r>
                  <a:rPr lang="en-US" baseline="30000" dirty="0"/>
                  <a:t>2</a:t>
                </a:r>
                <a:r>
                  <a:rPr lang="en-US" dirty="0"/>
                  <a:t> + </a:t>
                </a:r>
                <a14:m>
                  <m:oMath xmlns:m="http://schemas.openxmlformats.org/officeDocument/2006/math"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⋯</m:t>
                    </m:r>
                  </m:oMath>
                </a14:m>
                <a:r>
                  <a:rPr lang="en-US" altLang="zh-TW" b="0" dirty="0"/>
                  <a:t>]</a:t>
                </a:r>
                <a:endParaRPr lang="en-US" altLang="zh-TW" b="0" baseline="30000" dirty="0"/>
              </a:p>
              <a:p>
                <a:pPr lvl="2"/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184C9D0-41C4-4A17-933A-C08A05B3ED7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920718"/>
                <a:ext cx="7886700" cy="4237531"/>
              </a:xfrm>
              <a:blipFill>
                <a:blip r:embed="rId3"/>
                <a:stretch>
                  <a:fillRect l="-965" t="-1194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9973D724-8F60-465F-9BD6-B571F8BA4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Sparse GSVD (</a:t>
            </a:r>
            <a:r>
              <a:rPr lang="en-US" sz="2400" dirty="0" err="1"/>
              <a:t>sGSVD</a:t>
            </a:r>
            <a:r>
              <a:rPr lang="en-US" sz="2400" dirty="0"/>
              <a:t>) and sparse MCA (sMCA)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6AA488-6FDF-4D5F-9B0E-6778521F7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7AF63-8FA5-45F0-833E-A2396BD4066F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69758DE-04C7-443D-B9F7-0895CB56F2CE}"/>
              </a:ext>
            </a:extLst>
          </p:cNvPr>
          <p:cNvSpPr txBox="1"/>
          <p:nvPr/>
        </p:nvSpPr>
        <p:spPr>
          <a:xfrm>
            <a:off x="3075793" y="2038891"/>
            <a:ext cx="209163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821337"/>
            <a:r>
              <a:rPr lang="en-US" sz="1500" dirty="0">
                <a:solidFill>
                  <a:prstClr val="black"/>
                </a:solidFill>
                <a:latin typeface="+mj-lt"/>
              </a:rPr>
              <a:t>with weights </a:t>
            </a:r>
            <a:r>
              <a:rPr lang="en-US" sz="1500" b="1" dirty="0">
                <a:solidFill>
                  <a:prstClr val="black"/>
                </a:solidFill>
                <a:latin typeface="+mj-lt"/>
              </a:rPr>
              <a:t>P</a:t>
            </a:r>
            <a:r>
              <a:rPr lang="en-US" sz="1500" kern="0" baseline="30000" dirty="0">
                <a:solidFill>
                  <a:sysClr val="windowText" lastClr="000000"/>
                </a:solidFill>
                <a:latin typeface="+mj-lt"/>
              </a:rPr>
              <a:t>T</a:t>
            </a:r>
            <a:r>
              <a:rPr lang="en-US" sz="1500" b="1" dirty="0">
                <a:solidFill>
                  <a:schemeClr val="accent2"/>
                </a:solidFill>
                <a:latin typeface="+mj-lt"/>
              </a:rPr>
              <a:t>W</a:t>
            </a:r>
            <a:r>
              <a:rPr lang="en-US" sz="1500" b="1" baseline="-25000" dirty="0">
                <a:solidFill>
                  <a:schemeClr val="accent2"/>
                </a:solidFill>
                <a:latin typeface="+mj-lt"/>
              </a:rPr>
              <a:t>X</a:t>
            </a:r>
            <a:r>
              <a:rPr lang="en-US" sz="1500" b="1" dirty="0">
                <a:solidFill>
                  <a:schemeClr val="accent2"/>
                </a:solidFill>
                <a:latin typeface="+mj-lt"/>
              </a:rPr>
              <a:t>P</a:t>
            </a:r>
            <a:r>
              <a:rPr lang="en-US" sz="1500" b="1" dirty="0">
                <a:solidFill>
                  <a:prstClr val="black"/>
                </a:solidFill>
                <a:latin typeface="+mj-lt"/>
              </a:rPr>
              <a:t> = I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01AE569B-6B46-4C47-97B9-390FF2BBB4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7784" y="2700519"/>
            <a:ext cx="1515527" cy="768191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86DFCB4E-E030-4499-B3C9-01030D4346FC}"/>
              </a:ext>
            </a:extLst>
          </p:cNvPr>
          <p:cNvSpPr/>
          <p:nvPr/>
        </p:nvSpPr>
        <p:spPr>
          <a:xfrm>
            <a:off x="4038293" y="2699442"/>
            <a:ext cx="476443" cy="744947"/>
          </a:xfrm>
          <a:prstGeom prst="rect">
            <a:avLst/>
          </a:prstGeom>
          <a:noFill/>
          <a:ln w="5715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graphicFrame>
        <p:nvGraphicFramePr>
          <p:cNvPr id="26" name="Table 8">
            <a:extLst>
              <a:ext uri="{FF2B5EF4-FFF2-40B4-BE49-F238E27FC236}">
                <a16:creationId xmlns:a16="http://schemas.microsoft.com/office/drawing/2014/main" id="{3CD9BBAF-D378-4DBC-94BE-09242232D7F7}"/>
              </a:ext>
            </a:extLst>
          </p:cNvPr>
          <p:cNvGraphicFramePr>
            <a:graphicFrameLocks noGrp="1"/>
          </p:cNvGraphicFramePr>
          <p:nvPr/>
        </p:nvGraphicFramePr>
        <p:xfrm>
          <a:off x="0" y="4998228"/>
          <a:ext cx="9144096" cy="1600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502">
                  <a:extLst>
                    <a:ext uri="{9D8B030D-6E8A-4147-A177-3AD203B41FA5}">
                      <a16:colId xmlns:a16="http://schemas.microsoft.com/office/drawing/2014/main" val="1705383566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1626558550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311107254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444184012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2958517328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205683863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2169073546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2403048165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3864332544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3716026896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700350444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965087228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1573509318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674068691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3001455946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1657492431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1999814267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1512436755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3714371942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213409427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2374620978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197294626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162676126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3213579539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2940649757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682267030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1251929547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785240227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3858928529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2138623708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3850623606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81676816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734319648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1820031413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1343478421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748436245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1267933918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4228794437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1185502841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905783902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2899802510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1731179348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3698576225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2275226443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3903085107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1221327670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1562967634"/>
                    </a:ext>
                  </a:extLst>
                </a:gridCol>
                <a:gridCol w="190502">
                  <a:extLst>
                    <a:ext uri="{9D8B030D-6E8A-4147-A177-3AD203B41FA5}">
                      <a16:colId xmlns:a16="http://schemas.microsoft.com/office/drawing/2014/main" val="1464794750"/>
                    </a:ext>
                  </a:extLst>
                </a:gridCol>
              </a:tblGrid>
              <a:tr h="160020"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650785"/>
                  </a:ext>
                </a:extLst>
              </a:tr>
            </a:tbl>
          </a:graphicData>
        </a:graphic>
      </p:graphicFrame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2D013A5-79BE-438A-BBFD-2B0BF3E62701}"/>
              </a:ext>
            </a:extLst>
          </p:cNvPr>
          <p:cNvCxnSpPr>
            <a:cxnSpLocks/>
          </p:cNvCxnSpPr>
          <p:nvPr/>
        </p:nvCxnSpPr>
        <p:spPr>
          <a:xfrm flipH="1">
            <a:off x="6633533" y="2896207"/>
            <a:ext cx="1951621" cy="1447838"/>
          </a:xfrm>
          <a:prstGeom prst="line">
            <a:avLst/>
          </a:prstGeom>
          <a:ln w="28575">
            <a:gradFill>
              <a:gsLst>
                <a:gs pos="0">
                  <a:schemeClr val="bg1">
                    <a:lumMod val="75000"/>
                  </a:schemeClr>
                </a:gs>
                <a:gs pos="46000">
                  <a:schemeClr val="bg1">
                    <a:lumMod val="75000"/>
                  </a:schemeClr>
                </a:gs>
                <a:gs pos="50000">
                  <a:schemeClr val="tx1"/>
                </a:gs>
              </a:gsLst>
              <a:lin ang="5400000" scaled="1"/>
            </a:gradFill>
            <a:prstDash val="sysDash"/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278734E-7F8F-44DB-AEB9-5EDB2473A6B4}"/>
              </a:ext>
            </a:extLst>
          </p:cNvPr>
          <p:cNvGrpSpPr/>
          <p:nvPr/>
        </p:nvGrpSpPr>
        <p:grpSpPr>
          <a:xfrm>
            <a:off x="6284095" y="2734522"/>
            <a:ext cx="2688455" cy="1740767"/>
            <a:chOff x="12877800" y="5947303"/>
            <a:chExt cx="1219200" cy="1219200"/>
          </a:xfrm>
        </p:grpSpPr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B6129DC2-E12B-4969-B41F-2857CF870AA0}"/>
                </a:ext>
              </a:extLst>
            </p:cNvPr>
            <p:cNvCxnSpPr/>
            <p:nvPr/>
          </p:nvCxnSpPr>
          <p:spPr>
            <a:xfrm>
              <a:off x="12877800" y="6549436"/>
              <a:ext cx="1219200" cy="0"/>
            </a:xfrm>
            <a:prstGeom prst="line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EDB1B609-FDDA-4C91-9C0A-9A75AF3D5749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2877800" y="6556903"/>
              <a:ext cx="1219200" cy="0"/>
            </a:xfrm>
            <a:prstGeom prst="line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8" name="Oval 37">
            <a:extLst>
              <a:ext uri="{FF2B5EF4-FFF2-40B4-BE49-F238E27FC236}">
                <a16:creationId xmlns:a16="http://schemas.microsoft.com/office/drawing/2014/main" id="{E9AC112A-5327-46AB-8B4D-8FDDFE610745}"/>
              </a:ext>
            </a:extLst>
          </p:cNvPr>
          <p:cNvSpPr/>
          <p:nvPr/>
        </p:nvSpPr>
        <p:spPr>
          <a:xfrm>
            <a:off x="7073219" y="3032119"/>
            <a:ext cx="1124061" cy="1121997"/>
          </a:xfrm>
          <a:prstGeom prst="ellipse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9" name="Diamond 38">
            <a:extLst>
              <a:ext uri="{FF2B5EF4-FFF2-40B4-BE49-F238E27FC236}">
                <a16:creationId xmlns:a16="http://schemas.microsoft.com/office/drawing/2014/main" id="{60F988ED-65E4-4548-ABF8-702B5F319672}"/>
              </a:ext>
            </a:extLst>
          </p:cNvPr>
          <p:cNvSpPr/>
          <p:nvPr/>
        </p:nvSpPr>
        <p:spPr>
          <a:xfrm>
            <a:off x="6922151" y="2857375"/>
            <a:ext cx="1426197" cy="1471484"/>
          </a:xfrm>
          <a:prstGeom prst="diamond">
            <a:avLst/>
          </a:prstGeom>
          <a:noFill/>
          <a:ln w="1905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0F77B3B-7A55-46B1-BC61-0B78B85EDD66}"/>
              </a:ext>
            </a:extLst>
          </p:cNvPr>
          <p:cNvSpPr txBox="1"/>
          <p:nvPr/>
        </p:nvSpPr>
        <p:spPr>
          <a:xfrm>
            <a:off x="5947285" y="4308657"/>
            <a:ext cx="1015823" cy="323165"/>
          </a:xfrm>
          <a:prstGeom prst="rect">
            <a:avLst/>
          </a:prstGeom>
          <a:noFill/>
          <a:scene3d>
            <a:camera prst="isometricOffAxis2Right">
              <a:rot lat="1500000" lon="18000000" rev="30000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pPr algn="ctr" defTabSz="2821337"/>
            <a:r>
              <a:rPr lang="en-US" sz="1500" b="1" dirty="0">
                <a:solidFill>
                  <a:schemeClr val="accent2"/>
                </a:solidFill>
              </a:rPr>
              <a:t>W</a:t>
            </a:r>
            <a:r>
              <a:rPr lang="en-US" sz="1500" b="1" baseline="-25000" dirty="0">
                <a:solidFill>
                  <a:schemeClr val="accent2"/>
                </a:solidFill>
              </a:rPr>
              <a:t>X</a:t>
            </a:r>
            <a:r>
              <a:rPr lang="en-US" sz="1500" b="1" dirty="0"/>
              <a:t>P</a:t>
            </a:r>
            <a:endParaRPr lang="en-US" sz="1500" dirty="0">
              <a:solidFill>
                <a:prstClr val="black"/>
              </a:solidFill>
              <a:latin typeface="+mj-lt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9A178F6-63A9-41B8-8494-B4904BCB78D0}"/>
              </a:ext>
            </a:extLst>
          </p:cNvPr>
          <p:cNvSpPr txBox="1"/>
          <p:nvPr/>
        </p:nvSpPr>
        <p:spPr>
          <a:xfrm>
            <a:off x="6389050" y="4271904"/>
            <a:ext cx="277727" cy="323165"/>
          </a:xfrm>
          <a:prstGeom prst="rect">
            <a:avLst/>
          </a:prstGeom>
          <a:noFill/>
          <a:scene3d>
            <a:camera prst="isometricOffAxis2Right">
              <a:rot lat="1500000" lon="18000000" rev="30000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pPr algn="ctr" defTabSz="2821337"/>
            <a:r>
              <a:rPr lang="en-US" sz="1500" b="1" dirty="0">
                <a:solidFill>
                  <a:prstClr val="black"/>
                </a:solidFill>
                <a:latin typeface="+mj-lt"/>
              </a:rPr>
              <a:t>P</a:t>
            </a:r>
            <a:endParaRPr lang="en-US" sz="1500" baseline="30000" dirty="0">
              <a:solidFill>
                <a:prstClr val="black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BD1A327-5F96-48D7-94C8-BA09D7D001D2}"/>
              </a:ext>
            </a:extLst>
          </p:cNvPr>
          <p:cNvSpPr txBox="1"/>
          <p:nvPr/>
        </p:nvSpPr>
        <p:spPr>
          <a:xfrm>
            <a:off x="6331834" y="2736400"/>
            <a:ext cx="102811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821337"/>
            <a:r>
              <a:rPr lang="en-US" sz="1500" b="1" dirty="0">
                <a:solidFill>
                  <a:schemeClr val="accent2"/>
                </a:solidFill>
              </a:rPr>
              <a:t>W</a:t>
            </a:r>
            <a:r>
              <a:rPr lang="en-US" sz="1500" b="1" baseline="-25000" dirty="0">
                <a:solidFill>
                  <a:schemeClr val="accent2"/>
                </a:solidFill>
              </a:rPr>
              <a:t>X</a:t>
            </a:r>
            <a:r>
              <a:rPr lang="en-US" sz="1500" b="1" dirty="0">
                <a:solidFill>
                  <a:prstClr val="black"/>
                </a:solidFill>
                <a:latin typeface="+mj-lt"/>
              </a:rPr>
              <a:t>P</a:t>
            </a:r>
            <a:r>
              <a:rPr lang="en-US" sz="1500" baseline="30000" dirty="0">
                <a:solidFill>
                  <a:prstClr val="black"/>
                </a:solidFill>
              </a:rPr>
              <a:t>⊥</a:t>
            </a:r>
            <a:endParaRPr lang="en-US" sz="1500" dirty="0">
              <a:solidFill>
                <a:prstClr val="black"/>
              </a:solidFill>
              <a:latin typeface="+mj-lt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94FBFAF-DAB7-4487-BE18-77F9703E85B1}"/>
              </a:ext>
            </a:extLst>
          </p:cNvPr>
          <p:cNvSpPr txBox="1"/>
          <p:nvPr/>
        </p:nvSpPr>
        <p:spPr>
          <a:xfrm>
            <a:off x="6785162" y="2728464"/>
            <a:ext cx="38778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821337"/>
            <a:r>
              <a:rPr lang="en-US" sz="1500" b="1" dirty="0">
                <a:solidFill>
                  <a:prstClr val="black"/>
                </a:solidFill>
                <a:latin typeface="+mj-lt"/>
              </a:rPr>
              <a:t>P</a:t>
            </a:r>
            <a:r>
              <a:rPr lang="en-US" sz="1500" baseline="30000" dirty="0">
                <a:solidFill>
                  <a:prstClr val="black"/>
                </a:solidFill>
              </a:rPr>
              <a:t>⊥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BDBB62D8-CC68-4E97-AC2F-F4FEAF08CCA3}"/>
              </a:ext>
            </a:extLst>
          </p:cNvPr>
          <p:cNvSpPr/>
          <p:nvPr/>
        </p:nvSpPr>
        <p:spPr>
          <a:xfrm>
            <a:off x="7235802" y="4355906"/>
            <a:ext cx="102870" cy="10287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EA660A3E-F35A-4D51-9524-3D84F3C290E8}"/>
              </a:ext>
            </a:extLst>
          </p:cNvPr>
          <p:cNvSpPr/>
          <p:nvPr/>
        </p:nvSpPr>
        <p:spPr>
          <a:xfrm>
            <a:off x="8763689" y="3219125"/>
            <a:ext cx="102870" cy="10287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FA362AC3-03E6-49BE-BC23-A3D5C19B8272}"/>
              </a:ext>
            </a:extLst>
          </p:cNvPr>
          <p:cNvCxnSpPr>
            <a:cxnSpLocks/>
            <a:stCxn id="44" idx="7"/>
            <a:endCxn id="45" idx="3"/>
          </p:cNvCxnSpPr>
          <p:nvPr/>
        </p:nvCxnSpPr>
        <p:spPr>
          <a:xfrm flipV="1">
            <a:off x="7323607" y="3306930"/>
            <a:ext cx="1455148" cy="1064042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prstDash val="lgDash"/>
            <a:headEnd type="none" w="med" len="med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A0785E12-2E4D-4468-B9E6-8A6A776B8008}"/>
              </a:ext>
            </a:extLst>
          </p:cNvPr>
          <p:cNvCxnSpPr>
            <a:cxnSpLocks/>
            <a:stCxn id="45" idx="2"/>
            <a:endCxn id="48" idx="6"/>
          </p:cNvCxnSpPr>
          <p:nvPr/>
        </p:nvCxnSpPr>
        <p:spPr>
          <a:xfrm flipH="1" flipV="1">
            <a:off x="8270305" y="3259277"/>
            <a:ext cx="493385" cy="11284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prstDash val="lgDash"/>
            <a:headEnd type="none" w="med" len="med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4192ECA0-EE88-4279-8994-E1400465E873}"/>
              </a:ext>
            </a:extLst>
          </p:cNvPr>
          <p:cNvSpPr txBox="1"/>
          <p:nvPr/>
        </p:nvSpPr>
        <p:spPr>
          <a:xfrm>
            <a:off x="7988823" y="4191062"/>
            <a:ext cx="82426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chemeClr val="accent6">
                    <a:lumMod val="75000"/>
                  </a:schemeClr>
                </a:solidFill>
              </a:rPr>
              <a:t>one loading</a:t>
            </a: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10EAAAFF-C6D2-4A0B-BB66-51244911B9B7}"/>
              </a:ext>
            </a:extLst>
          </p:cNvPr>
          <p:cNvCxnSpPr>
            <a:cxnSpLocks/>
          </p:cNvCxnSpPr>
          <p:nvPr/>
        </p:nvCxnSpPr>
        <p:spPr>
          <a:xfrm>
            <a:off x="6261800" y="3215879"/>
            <a:ext cx="2677400" cy="756217"/>
          </a:xfrm>
          <a:prstGeom prst="line">
            <a:avLst/>
          </a:prstGeom>
          <a:ln w="28575">
            <a:gradFill>
              <a:gsLst>
                <a:gs pos="0">
                  <a:schemeClr val="bg1">
                    <a:lumMod val="75000"/>
                  </a:schemeClr>
                </a:gs>
                <a:gs pos="46000">
                  <a:schemeClr val="bg1">
                    <a:lumMod val="75000"/>
                  </a:schemeClr>
                </a:gs>
                <a:gs pos="50000">
                  <a:schemeClr val="tx1"/>
                </a:gs>
              </a:gsLst>
              <a:lin ang="5400000" scaled="1"/>
            </a:gradFill>
            <a:prstDash val="sysDash"/>
            <a:headEnd type="none" w="med" len="med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Diamond 51">
            <a:extLst>
              <a:ext uri="{FF2B5EF4-FFF2-40B4-BE49-F238E27FC236}">
                <a16:creationId xmlns:a16="http://schemas.microsoft.com/office/drawing/2014/main" id="{98A3F553-D046-4613-90F1-1E2D82CEEEB7}"/>
              </a:ext>
            </a:extLst>
          </p:cNvPr>
          <p:cNvSpPr/>
          <p:nvPr/>
        </p:nvSpPr>
        <p:spPr>
          <a:xfrm rot="17149819">
            <a:off x="7017802" y="2706880"/>
            <a:ext cx="1310690" cy="1824148"/>
          </a:xfrm>
          <a:custGeom>
            <a:avLst/>
            <a:gdLst>
              <a:gd name="connsiteX0" fmla="*/ 0 w 1722426"/>
              <a:gd name="connsiteY0" fmla="*/ 1216099 h 2432197"/>
              <a:gd name="connsiteX1" fmla="*/ 861213 w 1722426"/>
              <a:gd name="connsiteY1" fmla="*/ 0 h 2432197"/>
              <a:gd name="connsiteX2" fmla="*/ 1722426 w 1722426"/>
              <a:gd name="connsiteY2" fmla="*/ 1216099 h 2432197"/>
              <a:gd name="connsiteX3" fmla="*/ 861213 w 1722426"/>
              <a:gd name="connsiteY3" fmla="*/ 2432197 h 2432197"/>
              <a:gd name="connsiteX4" fmla="*/ 0 w 1722426"/>
              <a:gd name="connsiteY4" fmla="*/ 1216099 h 2432197"/>
              <a:gd name="connsiteX0" fmla="*/ 0 w 1726766"/>
              <a:gd name="connsiteY0" fmla="*/ 1216099 h 2432197"/>
              <a:gd name="connsiteX1" fmla="*/ 861213 w 1726766"/>
              <a:gd name="connsiteY1" fmla="*/ 0 h 2432197"/>
              <a:gd name="connsiteX2" fmla="*/ 1726766 w 1726766"/>
              <a:gd name="connsiteY2" fmla="*/ 908613 h 2432197"/>
              <a:gd name="connsiteX3" fmla="*/ 861213 w 1726766"/>
              <a:gd name="connsiteY3" fmla="*/ 2432197 h 2432197"/>
              <a:gd name="connsiteX4" fmla="*/ 0 w 1726766"/>
              <a:gd name="connsiteY4" fmla="*/ 1216099 h 2432197"/>
              <a:gd name="connsiteX0" fmla="*/ 0 w 1747586"/>
              <a:gd name="connsiteY0" fmla="*/ 1390971 h 2432197"/>
              <a:gd name="connsiteX1" fmla="*/ 882033 w 1747586"/>
              <a:gd name="connsiteY1" fmla="*/ 0 h 2432197"/>
              <a:gd name="connsiteX2" fmla="*/ 1747586 w 1747586"/>
              <a:gd name="connsiteY2" fmla="*/ 908613 h 2432197"/>
              <a:gd name="connsiteX3" fmla="*/ 882033 w 1747586"/>
              <a:gd name="connsiteY3" fmla="*/ 2432197 h 2432197"/>
              <a:gd name="connsiteX4" fmla="*/ 0 w 1747586"/>
              <a:gd name="connsiteY4" fmla="*/ 1390971 h 2432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47586" h="2432197">
                <a:moveTo>
                  <a:pt x="0" y="1390971"/>
                </a:moveTo>
                <a:lnTo>
                  <a:pt x="882033" y="0"/>
                </a:lnTo>
                <a:lnTo>
                  <a:pt x="1747586" y="908613"/>
                </a:lnTo>
                <a:lnTo>
                  <a:pt x="882033" y="2432197"/>
                </a:lnTo>
                <a:lnTo>
                  <a:pt x="0" y="1390971"/>
                </a:lnTo>
                <a:close/>
              </a:path>
            </a:pathLst>
          </a:custGeom>
          <a:noFill/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7CA11228-8F58-4720-88B8-D31D10E8A4AE}"/>
              </a:ext>
            </a:extLst>
          </p:cNvPr>
          <p:cNvSpPr/>
          <p:nvPr/>
        </p:nvSpPr>
        <p:spPr>
          <a:xfrm>
            <a:off x="6863480" y="3086634"/>
            <a:ext cx="1530445" cy="1012967"/>
          </a:xfrm>
          <a:prstGeom prst="ellipse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54" name="Diamond 53">
            <a:extLst>
              <a:ext uri="{FF2B5EF4-FFF2-40B4-BE49-F238E27FC236}">
                <a16:creationId xmlns:a16="http://schemas.microsoft.com/office/drawing/2014/main" id="{321A831D-0BAE-4586-89A5-3EBEE0A44DAB}"/>
              </a:ext>
            </a:extLst>
          </p:cNvPr>
          <p:cNvSpPr/>
          <p:nvPr/>
        </p:nvSpPr>
        <p:spPr>
          <a:xfrm>
            <a:off x="6575373" y="2987879"/>
            <a:ext cx="2110753" cy="1216250"/>
          </a:xfrm>
          <a:prstGeom prst="diamond">
            <a:avLst/>
          </a:prstGeom>
          <a:noFill/>
          <a:ln w="1905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13033B13-3FA5-42AC-B8D6-098F56F0AA81}"/>
              </a:ext>
            </a:extLst>
          </p:cNvPr>
          <p:cNvSpPr/>
          <p:nvPr/>
        </p:nvSpPr>
        <p:spPr>
          <a:xfrm>
            <a:off x="8167434" y="3207842"/>
            <a:ext cx="102870" cy="10287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3B767502-3A11-4765-ADC6-C65ABDA53311}"/>
              </a:ext>
            </a:extLst>
          </p:cNvPr>
          <p:cNvSpPr/>
          <p:nvPr/>
        </p:nvSpPr>
        <p:spPr>
          <a:xfrm>
            <a:off x="8171557" y="3214478"/>
            <a:ext cx="102870" cy="10287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094BC475-1BA8-4B42-BEB9-A052B108B4EC}"/>
                  </a:ext>
                </a:extLst>
              </p:cNvPr>
              <p:cNvSpPr txBox="1"/>
              <p:nvPr/>
            </p:nvSpPr>
            <p:spPr>
              <a:xfrm>
                <a:off x="6046027" y="3721972"/>
                <a:ext cx="120995" cy="23397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105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050" i="1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  <m:sup>
                          <m:f>
                            <m:fPr>
                              <m:ctrlPr>
                                <a:rPr lang="en-US" sz="105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105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sz="105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sup>
                      </m:sSup>
                    </m:oMath>
                  </m:oMathPara>
                </a14:m>
                <a:endParaRPr lang="en-US" sz="135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094BC475-1BA8-4B42-BEB9-A052B108B4E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46027" y="3721972"/>
                <a:ext cx="120995" cy="233975"/>
              </a:xfrm>
              <a:prstGeom prst="rect">
                <a:avLst/>
              </a:prstGeom>
              <a:blipFill>
                <a:blip r:embed="rId5"/>
                <a:stretch>
                  <a:fillRect l="-50000" t="-5263" r="-10000" b="-31579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2187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2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250"/>
                            </p:stCondLst>
                            <p:childTnLst>
                              <p:par>
                                <p:cTn id="7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9" dur="2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250"/>
                            </p:stCondLst>
                            <p:childTnLst>
                              <p:par>
                                <p:cTn id="81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39 0.0007 L 0.05117 0.06598 " pathEditMode="fixed" rAng="0" ptsTypes="AA">
                                      <p:cBhvr>
                                        <p:cTn id="9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39" y="3264"/>
                                    </p:animMotion>
                                  </p:childTnLst>
                                </p:cTn>
                              </p:par>
                              <p:par>
                                <p:cTn id="9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500"/>
                            </p:stCondLst>
                            <p:childTnLst>
                              <p:par>
                                <p:cTn id="94" presetID="42" presetClass="path" presetSubtype="0" accel="50000" decel="5000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5078 0.06528 L 0.01289 0.02686 " pathEditMode="relative" rAng="0" ptsTypes="AA">
                                      <p:cBhvr>
                                        <p:cTn id="9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01" y="-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6" dur="2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7" dur="2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250"/>
                            </p:stCondLst>
                            <p:childTnLst>
                              <p:par>
                                <p:cTn id="149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7" dur="2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0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4" fill="hold">
                      <p:stCondLst>
                        <p:cond delay="indefinite"/>
                      </p:stCondLst>
                      <p:childTnLst>
                        <p:par>
                          <p:cTn id="165" fill="hold">
                            <p:stCondLst>
                              <p:cond delay="0"/>
                            </p:stCondLst>
                            <p:childTnLst>
                              <p:par>
                                <p:cTn id="166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3.7037E-6 L -0.06524 -0.06389 " pathEditMode="relative" rAng="0" ptsTypes="AA">
                                      <p:cBhvr>
                                        <p:cTn id="16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268" y="-3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>
                            <p:stCondLst>
                              <p:cond delay="500"/>
                            </p:stCondLst>
                            <p:childTnLst>
                              <p:par>
                                <p:cTn id="169" presetID="42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6524 -0.06389 L -0.04662 -0.03125 " pathEditMode="relative" rAng="0" ptsTypes="AA">
                                      <p:cBhvr>
                                        <p:cTn id="170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24" y="1620"/>
                                    </p:animMotion>
                                  </p:childTnLst>
                                </p:cTn>
                              </p:par>
                              <p:par>
                                <p:cTn id="17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32" grpId="0" animBg="1"/>
      <p:bldP spid="38" grpId="0" animBg="1"/>
      <p:bldP spid="38" grpId="1" animBg="1"/>
      <p:bldP spid="39" grpId="0" animBg="1"/>
      <p:bldP spid="39" grpId="1" animBg="1"/>
      <p:bldP spid="40" grpId="0"/>
      <p:bldP spid="41" grpId="0"/>
      <p:bldP spid="41" grpId="1"/>
      <p:bldP spid="42" grpId="0"/>
      <p:bldP spid="43" grpId="0"/>
      <p:bldP spid="43" grpId="1"/>
      <p:bldP spid="44" grpId="0" animBg="1"/>
      <p:bldP spid="44" grpId="1" animBg="1"/>
      <p:bldP spid="44" grpId="2" animBg="1"/>
      <p:bldP spid="44" grpId="3" animBg="1"/>
      <p:bldP spid="45" grpId="0" animBg="1"/>
      <p:bldP spid="45" grpId="1" animBg="1"/>
      <p:bldP spid="45" grpId="2" animBg="1"/>
      <p:bldP spid="45" grpId="3" animBg="1"/>
      <p:bldP spid="50" grpId="0"/>
      <p:bldP spid="52" grpId="0" animBg="1"/>
      <p:bldP spid="53" grpId="0" animBg="1"/>
      <p:bldP spid="54" grpId="0" animBg="1"/>
      <p:bldP spid="54" grpId="1" animBg="1"/>
      <p:bldP spid="48" grpId="0" animBg="1"/>
      <p:bldP spid="48" grpId="1" animBg="1"/>
      <p:bldP spid="48" grpId="2" animBg="1"/>
      <p:bldP spid="48" grpId="3" animBg="1"/>
      <p:bldP spid="55" grpId="0" animBg="1"/>
      <p:bldP spid="55" grpId="1" animBg="1"/>
      <p:bldP spid="55" grpId="2" animBg="1"/>
      <p:bldP spid="5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Optimization problem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lv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m>
                        <m:mPr>
                          <m:plcHide m:val="on"/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d>
                              <m:d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𝛿</m:t>
                                    </m:r>
                                  </m:e>
                                  <m:sub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ℓ</m:t>
                                    </m:r>
                                  </m:sub>
                                </m:sSub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𝐩</m:t>
                                    </m:r>
                                  </m:e>
                                  <m:sub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ℓ</m:t>
                                    </m:r>
                                  </m:sub>
                                </m:sSub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𝐪</m:t>
                                    </m:r>
                                  </m:e>
                                  <m:sub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ℓ</m:t>
                                    </m:r>
                                  </m:sub>
                                </m:sSub>
                              </m:e>
                            </m:d>
                            <m:r>
                              <a:rPr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m:rPr>
                                <m:sty m:val="p"/>
                              </m:rPr>
                              <a:rPr>
                                <a:latin typeface="Cambria Math" panose="02040503050406030204" pitchFamily="18" charset="0"/>
                              </a:rPr>
                              <m:t>arg</m:t>
                            </m:r>
                            <m:limLow>
                              <m:limLow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limLowPr>
                              <m:e>
                                <m:r>
                                  <m:rPr>
                                    <m:sty m:val="p"/>
                                  </m:rPr>
                                  <a:rPr>
                                    <a:latin typeface="Cambria Math" panose="02040503050406030204" pitchFamily="18" charset="0"/>
                                  </a:rPr>
                                  <m:t>min</m:t>
                                </m:r>
                              </m:e>
                              <m:lim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𝛃</m:t>
                                </m:r>
                              </m:lim>
                            </m:limLow>
                            <m:sSubSup>
                              <m:sSubSupPr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d>
                                  <m:dPr>
                                    <m:begChr m:val="∥"/>
                                    <m:endChr m:val="∥"/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𝐗</m:t>
                                    </m:r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𝛿</m:t>
                                    </m:r>
                                    <m:sSup>
                                      <m:sSupPr>
                                        <m:ctrlPr>
                                          <a:rPr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>
                                            <a:latin typeface="Cambria Math" panose="02040503050406030204" pitchFamily="18" charset="0"/>
                                          </a:rPr>
                                          <m:t>𝐩</m:t>
                                        </m:r>
                                      </m:e>
                                      <m:sup>
                                        <m:r>
                                          <a:rPr>
                                            <a:latin typeface="Cambria Math" panose="02040503050406030204" pitchFamily="18" charset="0"/>
                                          </a:rPr>
                                          <m:t>⊤</m:t>
                                        </m:r>
                                      </m:sup>
                                    </m:sSup>
                                    <m:r>
                                      <a:rPr>
                                        <a:latin typeface="Cambria Math" panose="02040503050406030204" pitchFamily="18" charset="0"/>
                                      </a:rPr>
                                      <m:t>𝐪</m:t>
                                    </m:r>
                                  </m:e>
                                </m:d>
                              </m:e>
                              <m:sub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  <m:sup>
                                <m:r>
                                  <a:rPr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bSup>
                          </m:e>
                        </m:mr>
                        <m:mr>
                          <m:e>
                            <m:r>
                              <m:rPr>
                                <m:nor/>
                              </m:rPr>
                              <a:rPr/>
                              <m:t> </m:t>
                            </m:r>
                            <m:r>
                              <m:rPr>
                                <m:nor/>
                              </m:rPr>
                              <a:rPr/>
                              <m:t>such</m:t>
                            </m:r>
                            <m:r>
                              <m:rPr>
                                <m:nor/>
                              </m:rPr>
                              <a:rPr/>
                              <m:t> </m:t>
                            </m:r>
                            <m:r>
                              <m:rPr>
                                <m:nor/>
                              </m:rPr>
                              <a:rPr/>
                              <m:t>that</m:t>
                            </m:r>
                            <m:r>
                              <m:rPr>
                                <m:nor/>
                              </m:rPr>
                              <a:rPr/>
                              <m:t> </m:t>
                            </m:r>
                            <m:d>
                              <m:dPr>
                                <m:begChr m:val="{"/>
                                <m:endChr m:val=""/>
                                <m:ctrlPr>
                                  <a:rPr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m>
                                  <m:mPr>
                                    <m:plcHide m:val="on"/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i="1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sSup>
                                        <m:sSupPr>
                                          <m:ctrlPr>
                                            <a:rPr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>
                                              <a:latin typeface="Cambria Math" panose="02040503050406030204" pitchFamily="18" charset="0"/>
                                            </a:rPr>
                                            <m:t>𝐩</m:t>
                                          </m:r>
                                        </m:e>
                                        <m:sup>
                                          <m:r>
                                            <a:rPr>
                                              <a:latin typeface="Cambria Math" panose="02040503050406030204" pitchFamily="18" charset="0"/>
                                            </a:rPr>
                                            <m:t>⊤</m:t>
                                          </m:r>
                                        </m:sup>
                                      </m:sSup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𝐌𝐩</m:t>
                                      </m:r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=</m:t>
                                      </m:r>
                                      <m:sSup>
                                        <m:sSupPr>
                                          <m:ctrlPr>
                                            <a:rPr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>
                                              <a:latin typeface="Cambria Math" panose="02040503050406030204" pitchFamily="18" charset="0"/>
                                            </a:rPr>
                                            <m:t>𝐪</m:t>
                                          </m:r>
                                        </m:e>
                                        <m:sup>
                                          <m:r>
                                            <a:rPr>
                                              <a:latin typeface="Cambria Math" panose="02040503050406030204" pitchFamily="18" charset="0"/>
                                            </a:rPr>
                                            <m:t>⊤</m:t>
                                          </m:r>
                                        </m:sup>
                                      </m:sSup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𝐖𝐪</m:t>
                                      </m:r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=1</m:t>
                                      </m:r>
                                    </m:e>
                                  </m:mr>
                                  <m:mr>
                                    <m:e>
                                      <m:sSup>
                                        <m:sSupPr>
                                          <m:ctrlPr>
                                            <a:rPr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>
                                              <a:latin typeface="Cambria Math" panose="02040503050406030204" pitchFamily="18" charset="0"/>
                                            </a:rPr>
                                            <m:t>𝐩</m:t>
                                          </m:r>
                                        </m:e>
                                        <m:sup>
                                          <m:r>
                                            <a:rPr>
                                              <a:latin typeface="Cambria Math" panose="02040503050406030204" pitchFamily="18" charset="0"/>
                                            </a:rPr>
                                            <m:t>⊤</m:t>
                                          </m:r>
                                        </m:sup>
                                      </m:sSup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𝐌</m:t>
                                      </m:r>
                                      <m:sSub>
                                        <m:sSubPr>
                                          <m:ctrlPr>
                                            <a:rPr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>
                                              <a:latin typeface="Cambria Math" panose="02040503050406030204" pitchFamily="18" charset="0"/>
                                            </a:rPr>
                                            <m:t>𝐩</m:t>
                                          </m:r>
                                        </m:e>
                                        <m:sub>
                                          <m:sSup>
                                            <m:sSupPr>
                                              <m:ctrlPr>
                                                <a:rPr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>
                                                  <a:latin typeface="Cambria Math" panose="02040503050406030204" pitchFamily="18" charset="0"/>
                                                </a:rPr>
                                                <m:t>ℓ</m:t>
                                              </m:r>
                                            </m:e>
                                            <m:sup>
                                              <m:r>
                                                <a:rPr>
                                                  <a:latin typeface="Cambria Math" panose="02040503050406030204" pitchFamily="18" charset="0"/>
                                                </a:rPr>
                                                <m:t>′</m:t>
                                              </m:r>
                                            </m:sup>
                                          </m:sSup>
                                        </m:sub>
                                      </m:sSub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=</m:t>
                                      </m:r>
                                      <m:sSup>
                                        <m:sSupPr>
                                          <m:ctrlPr>
                                            <a:rPr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>
                                              <a:latin typeface="Cambria Math" panose="02040503050406030204" pitchFamily="18" charset="0"/>
                                            </a:rPr>
                                            <m:t>𝐪</m:t>
                                          </m:r>
                                        </m:e>
                                        <m:sup>
                                          <m:r>
                                            <a:rPr>
                                              <a:latin typeface="Cambria Math" panose="02040503050406030204" pitchFamily="18" charset="0"/>
                                            </a:rPr>
                                            <m:t>⊤</m:t>
                                          </m:r>
                                        </m:sup>
                                      </m:sSup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𝐖</m:t>
                                      </m:r>
                                      <m:sSub>
                                        <m:sSubPr>
                                          <m:ctrlPr>
                                            <a:rPr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>
                                              <a:latin typeface="Cambria Math" panose="02040503050406030204" pitchFamily="18" charset="0"/>
                                            </a:rPr>
                                            <m:t>𝐪</m:t>
                                          </m:r>
                                        </m:e>
                                        <m:sub>
                                          <m:sSup>
                                            <m:sSupPr>
                                              <m:ctrlPr>
                                                <a:rPr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>
                                                  <a:latin typeface="Cambria Math" panose="02040503050406030204" pitchFamily="18" charset="0"/>
                                                </a:rPr>
                                                <m:t>ℓ</m:t>
                                              </m:r>
                                            </m:e>
                                            <m:sup>
                                              <m:r>
                                                <a:rPr>
                                                  <a:latin typeface="Cambria Math" panose="02040503050406030204" pitchFamily="18" charset="0"/>
                                                </a:rPr>
                                                <m:t>′</m:t>
                                              </m:r>
                                            </m:sup>
                                          </m:sSup>
                                        </m:sub>
                                      </m:sSub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=0,∀</m:t>
                                      </m:r>
                                      <m:sSup>
                                        <m:sSupPr>
                                          <m:ctrlPr>
                                            <a:rPr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>
                                              <a:latin typeface="Cambria Math" panose="02040503050406030204" pitchFamily="18" charset="0"/>
                                            </a:rPr>
                                            <m:t>ℓ</m:t>
                                          </m:r>
                                        </m:e>
                                        <m:sup>
                                          <m:r>
                                            <a:rPr>
                                              <a:latin typeface="Cambria Math" panose="02040503050406030204" pitchFamily="18" charset="0"/>
                                            </a:rPr>
                                            <m:t>′</m:t>
                                          </m:r>
                                        </m:sup>
                                      </m:sSup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&lt;ℓ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∥</m:t>
                                      </m:r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𝐩</m:t>
                                      </m:r>
                                      <m:sSub>
                                        <m:sSubPr>
                                          <m:ctrlPr>
                                            <a:rPr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>
                                              <a:latin typeface="Cambria Math" panose="02040503050406030204" pitchFamily="18" charset="0"/>
                                            </a:rPr>
                                            <m:t>∥</m:t>
                                          </m:r>
                                        </m:e>
                                        <m:sub>
                                          <m:r>
                                            <a:rPr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≤</m:t>
                                      </m:r>
                                      <m:sSub>
                                        <m:sSubPr>
                                          <m:ctrlPr>
                                            <a:rPr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>
                                              <a:latin typeface="Cambria Math" panose="02040503050406030204" pitchFamily="18" charset="0"/>
                                            </a:rPr>
                                            <m:t>𝑠</m:t>
                                          </m:r>
                                        </m:e>
                                        <m:sub>
                                          <m:r>
                                            <a:rPr>
                                              <a:latin typeface="Cambria Math" panose="02040503050406030204" pitchFamily="18" charset="0"/>
                                            </a:rPr>
                                            <m:t>𝐩</m:t>
                                          </m:r>
                                          <m:r>
                                            <a:rPr>
                                              <a:latin typeface="Cambria Math" panose="02040503050406030204" pitchFamily="18" charset="0"/>
                                            </a:rPr>
                                            <m:t>,ℓ</m:t>
                                          </m:r>
                                        </m:sub>
                                      </m:sSub>
                                      <m:r>
                                        <m:rPr>
                                          <m:nor/>
                                        </m:rPr>
                                        <a:rPr/>
                                        <m:t> </m:t>
                                      </m:r>
                                      <m:r>
                                        <m:rPr>
                                          <m:nor/>
                                        </m:rPr>
                                        <a:rPr/>
                                        <m:t>and</m:t>
                                      </m:r>
                                      <m:r>
                                        <m:rPr>
                                          <m:nor/>
                                        </m:rPr>
                                        <a:rPr/>
                                        <m:t> </m:t>
                                      </m:r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∥</m:t>
                                      </m:r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𝐪</m:t>
                                      </m:r>
                                      <m:sSub>
                                        <m:sSubPr>
                                          <m:ctrlPr>
                                            <a:rPr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>
                                              <a:latin typeface="Cambria Math" panose="02040503050406030204" pitchFamily="18" charset="0"/>
                                            </a:rPr>
                                            <m:t>∥</m:t>
                                          </m:r>
                                        </m:e>
                                        <m:sub>
                                          <m:r>
                                            <a:rPr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  <m:r>
                                        <a:rPr>
                                          <a:latin typeface="Cambria Math" panose="02040503050406030204" pitchFamily="18" charset="0"/>
                                        </a:rPr>
                                        <m:t>≤</m:t>
                                      </m:r>
                                      <m:sSub>
                                        <m:sSubPr>
                                          <m:ctrlPr>
                                            <a:rPr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>
                                              <a:latin typeface="Cambria Math" panose="02040503050406030204" pitchFamily="18" charset="0"/>
                                            </a:rPr>
                                            <m:t>𝑠</m:t>
                                          </m:r>
                                        </m:e>
                                        <m:sub>
                                          <m:r>
                                            <a:rPr>
                                              <a:latin typeface="Cambria Math" panose="02040503050406030204" pitchFamily="18" charset="0"/>
                                            </a:rPr>
                                            <m:t>𝐪</m:t>
                                          </m:r>
                                          <m:r>
                                            <a:rPr>
                                              <a:latin typeface="Cambria Math" panose="02040503050406030204" pitchFamily="18" charset="0"/>
                                            </a:rPr>
                                            <m:t>,ℓ</m:t>
                                          </m:r>
                                        </m:sub>
                                      </m:sSub>
                                    </m:e>
                                  </m:mr>
                                </m:m>
                              </m:e>
                            </m:d>
                          </m:e>
                        </m:mr>
                      </m:m>
                    </m:oMath>
                  </m:oMathPara>
                </a14:m>
                <a:endParaRPr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54" t="-73881" b="-95896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0E00FB-4DCE-683C-0E57-997601A50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Lost &amp; Found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C5B43E-821D-66B3-E1B7-77DAA4B21AA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28650" y="1014760"/>
                <a:ext cx="7886700" cy="3724196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en-US" dirty="0"/>
                  <a:t>Transition formulas: from rows to columns and back: pseudo-version</a:t>
                </a:r>
              </a:p>
              <a:p>
                <a:endParaRPr lang="en-US" dirty="0"/>
              </a:p>
              <a:p>
                <a:r>
                  <a:rPr lang="en-US" dirty="0"/>
                  <a:t>Supplementary projection: pseudo-inverse projector</a:t>
                </a:r>
              </a:p>
              <a:p>
                <a:endParaRPr lang="en-US" dirty="0"/>
              </a:p>
              <a:p>
                <a:r>
                  <a:rPr lang="en-US" dirty="0"/>
                  <a:t>Asymmetric projection (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n-US" dirty="0"/>
                  <a:t> = 1): kept</a:t>
                </a:r>
              </a:p>
              <a:p>
                <a:endParaRPr lang="en-US" dirty="0"/>
              </a:p>
              <a:p>
                <a:r>
                  <a:rPr lang="en-US" dirty="0"/>
                  <a:t>Distributional equivalence: kept</a:t>
                </a:r>
              </a:p>
              <a:p>
                <a:endParaRPr lang="en-US" dirty="0"/>
              </a:p>
              <a:p>
                <a:r>
                  <a:rPr lang="en-US" dirty="0"/>
                  <a:t>Nested Solutions (i.e., </a:t>
                </a:r>
                <a:r>
                  <a:rPr lang="en-US" b="1" dirty="0"/>
                  <a:t>X</a:t>
                </a:r>
                <a:r>
                  <a:rPr lang="en-US" dirty="0"/>
                  <a:t> vs. </a:t>
                </a:r>
                <a:r>
                  <a:rPr lang="en-US" b="1" dirty="0"/>
                  <a:t>X</a:t>
                </a:r>
                <a:r>
                  <a:rPr lang="en-US" dirty="0"/>
                  <a:t> – </a:t>
                </a:r>
                <a:r>
                  <a:rPr lang="en-US" b="1" dirty="0" err="1"/>
                  <a:t>rc</a:t>
                </a:r>
                <a:r>
                  <a:rPr lang="en-US" baseline="30000" dirty="0" err="1"/>
                  <a:t>T</a:t>
                </a:r>
                <a:r>
                  <a:rPr lang="en-US" dirty="0"/>
                  <a:t>) and (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n-US" baseline="-25000" dirty="0"/>
                  <a:t>1</a:t>
                </a:r>
                <a:r>
                  <a:rPr lang="en-US" dirty="0"/>
                  <a:t> = 1): Lost</a:t>
                </a:r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C5B43E-821D-66B3-E1B7-77DAA4B21AA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1014760"/>
                <a:ext cx="7886700" cy="3724196"/>
              </a:xfrm>
              <a:blipFill>
                <a:blip r:embed="rId2"/>
                <a:stretch>
                  <a:fillRect l="-804" t="-2041" b="-1361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04544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What are the parameters?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14:m xmlns:a14="http://schemas.microsoft.com/office/drawing/2010/main">
              <m:oMath xmlns:m="http://schemas.openxmlformats.org/officeDocument/2006/math">
                <m:r>
                  <a:rPr>
                    <a:latin typeface="Cambria Math" panose="02040503050406030204" pitchFamily="18" charset="0"/>
                  </a:rPr>
                  <m:t>𝐌</m:t>
                </m:r>
              </m:oMath>
            </a14:m>
            <a:r>
              <a:t> and </a:t>
            </a:r>
            <a14:m xmlns:a14="http://schemas.microsoft.com/office/drawing/2010/main">
              <m:oMath xmlns:m="http://schemas.openxmlformats.org/officeDocument/2006/math">
                <m:r>
                  <a:rPr>
                    <a:latin typeface="Cambria Math" panose="02040503050406030204" pitchFamily="18" charset="0"/>
                  </a:rPr>
                  <m:t>𝐖</m:t>
                </m:r>
              </m:oMath>
            </a14:m>
            <a:r>
              <a:t> = masses, weights… so metrics</a:t>
            </a:r>
          </a:p>
          <a:p>
            <a:pPr lvl="0"/>
            <a14:m xmlns:a14="http://schemas.microsoft.com/office/drawing/2010/main">
              <m:oMath xmlns:m="http://schemas.openxmlformats.org/officeDocument/2006/math">
                <m:sSub>
                  <m:sSubPr>
                    <m:ctrlPr>
                      <a:rPr>
                        <a:latin typeface="Cambria Math" panose="02040503050406030204" pitchFamily="18" charset="0"/>
                      </a:rPr>
                    </m:ctrlPr>
                  </m:sSubPr>
                  <m:e>
                    <m:r>
                      <a:rPr>
                        <a:latin typeface="Cambria Math" panose="02040503050406030204" pitchFamily="18" charset="0"/>
                      </a:rPr>
                      <m:t>𝑠</m:t>
                    </m:r>
                  </m:e>
                  <m:sub>
                    <m:r>
                      <a:rPr>
                        <a:latin typeface="Cambria Math" panose="02040503050406030204" pitchFamily="18" charset="0"/>
                      </a:rPr>
                      <m:t>𝐩</m:t>
                    </m:r>
                    <m:r>
                      <a:rPr>
                        <a:latin typeface="Cambria Math" panose="02040503050406030204" pitchFamily="18" charset="0"/>
                      </a:rPr>
                      <m:t>,ℓ</m:t>
                    </m:r>
                  </m:sub>
                </m:sSub>
              </m:oMath>
            </a14:m>
            <a:r>
              <a:t> and </a:t>
            </a:r>
            <a14:m xmlns:a14="http://schemas.microsoft.com/office/drawing/2010/main">
              <m:oMath xmlns:m="http://schemas.openxmlformats.org/officeDocument/2006/math">
                <m:sSub>
                  <m:sSubPr>
                    <m:ctrlPr>
                      <a:rPr>
                        <a:latin typeface="Cambria Math" panose="02040503050406030204" pitchFamily="18" charset="0"/>
                      </a:rPr>
                    </m:ctrlPr>
                  </m:sSubPr>
                  <m:e>
                    <m:r>
                      <a:rPr>
                        <a:latin typeface="Cambria Math" panose="02040503050406030204" pitchFamily="18" charset="0"/>
                      </a:rPr>
                      <m:t>𝑠</m:t>
                    </m:r>
                  </m:e>
                  <m:sub>
                    <m:r>
                      <a:rPr>
                        <a:latin typeface="Cambria Math" panose="02040503050406030204" pitchFamily="18" charset="0"/>
                      </a:rPr>
                      <m:t>𝐪</m:t>
                    </m:r>
                    <m:r>
                      <a:rPr>
                        <a:latin typeface="Cambria Math" panose="02040503050406030204" pitchFamily="18" charset="0"/>
                      </a:rPr>
                      <m:t>,ℓ</m:t>
                    </m:r>
                  </m:sub>
                </m:sSub>
              </m:oMath>
            </a14:m>
            <a:r>
              <a:t> = sparsity parameters, between 1 (strong sparsity), and </a:t>
            </a:r>
            <a14:m xmlns:a14="http://schemas.microsoft.com/office/drawing/2010/main">
              <m:oMath xmlns:m="http://schemas.openxmlformats.org/officeDocument/2006/math">
                <m:rad>
                  <m:radPr>
                    <m:degHide m:val="on"/>
                    <m:ctrlPr>
                      <a:rPr>
                        <a:latin typeface="Cambria Math" panose="02040503050406030204" pitchFamily="18" charset="0"/>
                      </a:rPr>
                    </m:ctrlPr>
                  </m:radPr>
                  <m:deg/>
                  <m:e>
                    <m:r>
                      <m:rPr>
                        <m:nor/>
                      </m:rPr>
                      <a:rPr/>
                      <m:t>dimension</m:t>
                    </m:r>
                  </m:e>
                </m:rad>
              </m:oMath>
            </a14:m>
            <a:r>
              <a:t> (no sparsity)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Whale versus krill: this is you (credit: Allison Horst)</a:t>
            </a:r>
          </a:p>
        </p:txBody>
      </p:sp>
      <p:pic>
        <p:nvPicPr>
          <p:cNvPr id="4" name="Picture 1" descr="../img/WideMouthShark1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514600" y="1193800"/>
            <a:ext cx="41148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5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marL="0" lvl="0" indent="0" algn="ctr">
              <a:buNone/>
            </a:pPr>
            <a:r>
              <a:t>Eat the most krill (put on your 3D glasses)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t>Artwork by </a:t>
            </a:r>
            <a:r>
              <a:rPr>
                <a:latin typeface="Courier"/>
              </a:rPr>
              <a:t>@allison_horst</a:t>
            </a:r>
            <a:r>
              <a:t> </a:t>
            </a:r>
            <a:r>
              <a:rPr>
                <a:hlinkClick r:id="rId3"/>
              </a:rPr>
              <a:t>https://twitter.com/allison_horst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A few fun papers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t>We belong to the fan club of: (Witten, Tibshirani, and Hastie 2009; Trendafilov 2014, Journee2010).</a:t>
            </a:r>
          </a:p>
          <a:p>
            <a:pPr marL="0" lvl="0" indent="0">
              <a:buNone/>
            </a:pPr>
            <a:r>
              <a:t>Our work on:</a:t>
            </a:r>
          </a:p>
          <a:p>
            <a:pPr lvl="0"/>
            <a:r>
              <a:t>Constrained Singular Value Decomposition (Guillemot et al. 2019)</a:t>
            </a:r>
          </a:p>
          <a:p>
            <a:pPr lvl="0"/>
            <a:r>
              <a:t>Sparse Correspondence Analysis (Abdi et al. 2024)</a:t>
            </a:r>
          </a:p>
          <a:p>
            <a:pPr lvl="0"/>
            <a:r>
              <a:t>Sparse Multiple Correspondence Analysis (Guillemot et al. 2020; Yu et al. 2024)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marL="0" lvl="0" indent="0">
              <a:buNone/>
            </a:pPr>
            <a:r>
              <a:t>Abdi, Hervé, Vincent Guillemot, Ruiping Liu, Ndèye Niang, Gilbert Saporta, and Ju-chi Yu. 2024. “From Plain to Sparse Correspondence Analysis: a Generalized SVD Approach.” </a:t>
            </a:r>
            <a:r>
              <a:rPr i="1"/>
              <a:t>Statistica Applicata - Italian Journal of Applied Statistics</a:t>
            </a:r>
            <a:r>
              <a:t> 35 (3): 1–39. </a:t>
            </a:r>
            <a:r>
              <a:rPr>
                <a:hlinkClick r:id="rId2"/>
              </a:rPr>
              <a:t>https://doi.org/10.26398/IJAS.0035-014</a:t>
            </a:r>
            <a:r>
              <a:t>.</a:t>
            </a:r>
          </a:p>
          <a:p>
            <a:pPr marL="0" lvl="0" indent="0">
              <a:buNone/>
            </a:pPr>
            <a:r>
              <a:t>Guillemot, Vincent, Derek Beaton, Arnaud Gloaguen, Tommy Löfstedt, Brian Levine, Nicolas Raymond, Arthur Tenenhaus, and Hervé Abdi. 2019. “A constrained singular value decomposition method that integrates sparsity and orthogonality.” Edited by Shyamal D Peddada. </a:t>
            </a:r>
            <a:r>
              <a:rPr i="1"/>
              <a:t>PLOS ONE</a:t>
            </a:r>
            <a:r>
              <a:t> 14 (3): e0211463. </a:t>
            </a:r>
            <a:r>
              <a:rPr>
                <a:hlinkClick r:id="rId3"/>
              </a:rPr>
              <a:t>https://doi.org/10.1371/journal.pone.0211463</a:t>
            </a:r>
            <a:r>
              <a:t>.</a:t>
            </a:r>
          </a:p>
          <a:p>
            <a:pPr marL="0" lvl="0" indent="0">
              <a:buNone/>
            </a:pPr>
            <a:r>
              <a:t>Guillemot, Vincent, Julie Le Borgne, Arnaud Gloaguen, Arthur Tenenhaus, Gilbert Saporta, Sylvie Chollet, Derek Beaton, and Hervé Abdi. 2020. “Sparse Multiple Correspondence Analysis.” In </a:t>
            </a:r>
            <a:r>
              <a:rPr i="1"/>
              <a:t>52èmes Journées de Statistique</a:t>
            </a:r>
            <a:r>
              <a:t>, 830–35. 52èmes Journées de Statistiques de La Société Française de Statistique (SFdS). Nice, France: Société Française de Statistique (SFdS). </a:t>
            </a:r>
            <a:r>
              <a:rPr>
                <a:hlinkClick r:id="rId4"/>
              </a:rPr>
              <a:t>https://pasteur.hal.science/pasteur-03037346</a:t>
            </a:r>
            <a:r>
              <a:t>.</a:t>
            </a:r>
          </a:p>
          <a:p>
            <a:pPr marL="0" lvl="0" indent="0">
              <a:buNone/>
            </a:pPr>
            <a:r>
              <a:t>Trendafilov, Nickolay T. 2014. “From Simple Structure to Sparse Components: A Review.” </a:t>
            </a:r>
            <a:r>
              <a:rPr i="1"/>
              <a:t>Computational Statistics</a:t>
            </a:r>
            <a:r>
              <a:t> 29 (3-4): 431–54.</a:t>
            </a:r>
          </a:p>
          <a:p>
            <a:pPr marL="0" lvl="0" indent="0">
              <a:buNone/>
            </a:pPr>
            <a:r>
              <a:t>Witten, Daniela M, Robert Tibshirani, and Trevor Hastie. 2009. “A Penalized Matrix Decomposition, with Applications to Sparse Principal Components and Canonical Correlation Analysis.” </a:t>
            </a:r>
            <a:r>
              <a:rPr i="1"/>
              <a:t>Biostatistics</a:t>
            </a:r>
            <a:r>
              <a:t> 10 (3): 515–34.</a:t>
            </a:r>
          </a:p>
          <a:p>
            <a:pPr marL="0" lvl="0" indent="0">
              <a:buNone/>
            </a:pPr>
            <a:r>
              <a:t>Yu, Ju-Chi, Julie Le Borgne, Anjali Krishnan, Arnaud Gloaguen, Cheng-Ta Yang, Laura A. Rabin, Hervé Abdi, and Vincent Guillemot. 2024. “Sparse Factor Analysis for Categorical Data with the Group-Sparse Generalized Singular Value Decomposition.” </a:t>
            </a:r>
            <a:r>
              <a:rPr i="1"/>
              <a:t>Computational Statistics and Data Analysis</a:t>
            </a:r>
            <a:r>
              <a:t>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Whale versus krill: this is your data (credit: Allison Horst)</a:t>
            </a:r>
          </a:p>
        </p:txBody>
      </p:sp>
      <p:pic>
        <p:nvPicPr>
          <p:cNvPr id="3" name="Picture 1" descr="../img/WideMouthShark2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514600" y="1193800"/>
            <a:ext cx="41148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4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marL="0" lvl="0" indent="0" algn="ctr">
              <a:buNone/>
            </a:pPr>
            <a:r>
              <a:t>Eat the most krill (put on your 3D glasses)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t> Artwork by </a:t>
            </a:r>
            <a:r>
              <a:rPr>
                <a:latin typeface="Courier"/>
              </a:rPr>
              <a:t>@allison_horst</a:t>
            </a:r>
            <a:r>
              <a:t> </a:t>
            </a:r>
            <a:r>
              <a:rPr>
                <a:hlinkClick r:id="rId2"/>
              </a:rPr>
              <a:t>https://twitter.com/allison_horst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4522B21E-B2B9-4C72-9A71-C87EFD1374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514302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B7D2A2-F448-44D4-938C-DC84CBCB3B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9144000" cy="3309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71AEA07-1E14-44B4-8E55-64EF049CD6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348" y="413971"/>
            <a:ext cx="8249304" cy="34639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970003"/>
            <a:ext cx="6858000" cy="245594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lvl="0" indent="0" algn="ctr" defTabSz="914400">
              <a:lnSpc>
                <a:spcPct val="90000"/>
              </a:lnSpc>
            </a:pPr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The tri-force of PCA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7C8EA93-3210-4C62-99E9-153C275E3A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447348" y="4766031"/>
            <a:ext cx="8250174" cy="0"/>
          </a:xfrm>
          <a:prstGeom prst="line">
            <a:avLst/>
          </a:prstGeom>
          <a:ln w="1016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0" lvl="0" indent="0">
              <a:buNone/>
            </a:pPr>
            <a:r>
              <a:rPr lang="fr-FR" dirty="0"/>
              <a:t>The tri-force of PCA</a:t>
            </a:r>
            <a:endParaRPr dirty="0"/>
          </a:p>
        </p:txBody>
      </p:sp>
      <p:sp>
        <p:nvSpPr>
          <p:cNvPr id="4" name="Triangle 3">
            <a:extLst>
              <a:ext uri="{FF2B5EF4-FFF2-40B4-BE49-F238E27FC236}">
                <a16:creationId xmlns:a16="http://schemas.microsoft.com/office/drawing/2014/main" id="{C5B6860B-E733-96BC-01FF-A095E989D6E2}"/>
              </a:ext>
            </a:extLst>
          </p:cNvPr>
          <p:cNvSpPr/>
          <p:nvPr/>
        </p:nvSpPr>
        <p:spPr>
          <a:xfrm>
            <a:off x="3717890" y="1527349"/>
            <a:ext cx="1477108" cy="1273369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Triangle 4">
            <a:extLst>
              <a:ext uri="{FF2B5EF4-FFF2-40B4-BE49-F238E27FC236}">
                <a16:creationId xmlns:a16="http://schemas.microsoft.com/office/drawing/2014/main" id="{80727AAE-B0B8-850C-8404-72D7C51ADD92}"/>
              </a:ext>
            </a:extLst>
          </p:cNvPr>
          <p:cNvSpPr/>
          <p:nvPr/>
        </p:nvSpPr>
        <p:spPr>
          <a:xfrm>
            <a:off x="4456444" y="2799263"/>
            <a:ext cx="1477108" cy="1273369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riangle 5">
            <a:extLst>
              <a:ext uri="{FF2B5EF4-FFF2-40B4-BE49-F238E27FC236}">
                <a16:creationId xmlns:a16="http://schemas.microsoft.com/office/drawing/2014/main" id="{5E92BD11-C7EE-A32C-7B43-E6564F003C8E}"/>
              </a:ext>
            </a:extLst>
          </p:cNvPr>
          <p:cNvSpPr/>
          <p:nvPr/>
        </p:nvSpPr>
        <p:spPr>
          <a:xfrm>
            <a:off x="2979336" y="2799263"/>
            <a:ext cx="1477108" cy="1273369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5C47EB23-8222-FF06-44A4-3BEEBBD4DD8C}"/>
              </a:ext>
            </a:extLst>
          </p:cNvPr>
          <p:cNvSpPr txBox="1"/>
          <p:nvPr/>
        </p:nvSpPr>
        <p:spPr>
          <a:xfrm>
            <a:off x="3966586" y="1118648"/>
            <a:ext cx="12284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 err="1"/>
              <a:t>Screeplot</a:t>
            </a:r>
            <a:endParaRPr lang="fr-FR" dirty="0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B6974456-1DAD-529C-B2FC-4F79529EC195}"/>
              </a:ext>
            </a:extLst>
          </p:cNvPr>
          <p:cNvSpPr txBox="1"/>
          <p:nvPr/>
        </p:nvSpPr>
        <p:spPr>
          <a:xfrm>
            <a:off x="2289768" y="4084542"/>
            <a:ext cx="137913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 err="1"/>
              <a:t>individual</a:t>
            </a:r>
            <a:r>
              <a:rPr lang="fr-FR" dirty="0"/>
              <a:t> </a:t>
            </a:r>
          </a:p>
          <a:p>
            <a:r>
              <a:rPr lang="fr-FR" dirty="0" err="1"/>
              <a:t>map</a:t>
            </a:r>
            <a:endParaRPr lang="fr-FR" dirty="0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9A1C1813-514B-46D0-4C80-2C11790BAA9D}"/>
              </a:ext>
            </a:extLst>
          </p:cNvPr>
          <p:cNvSpPr txBox="1"/>
          <p:nvPr/>
        </p:nvSpPr>
        <p:spPr>
          <a:xfrm>
            <a:off x="5791619" y="4072632"/>
            <a:ext cx="176097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 err="1"/>
              <a:t>circle</a:t>
            </a:r>
            <a:r>
              <a:rPr lang="fr-FR" dirty="0"/>
              <a:t> of </a:t>
            </a:r>
          </a:p>
          <a:p>
            <a:r>
              <a:rPr lang="fr-FR" dirty="0" err="1"/>
              <a:t>correlation</a:t>
            </a:r>
            <a:endParaRPr lang="fr-FR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Example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xtmp </a:t>
            </a:r>
            <a:r>
              <a:rPr>
                <a:solidFill>
                  <a:srgbClr val="007020"/>
                </a:solidFill>
                <a:latin typeface="Courier"/>
              </a:rPr>
              <a:t>&lt;-</a:t>
            </a:r>
            <a:r>
              <a:rPr>
                <a:latin typeface="Courier"/>
              </a:rPr>
              <a:t> readxl</a:t>
            </a:r>
            <a:r>
              <a:rPr>
                <a:solidFill>
                  <a:srgbClr val="4070A0"/>
                </a:solidFill>
                <a:latin typeface="Courier"/>
              </a:rPr>
              <a:t>::</a:t>
            </a:r>
            <a:r>
              <a:rPr>
                <a:solidFill>
                  <a:srgbClr val="06287E"/>
                </a:solidFill>
                <a:latin typeface="Courier"/>
              </a:rPr>
              <a:t>read_excel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4070A0"/>
                </a:solidFill>
                <a:latin typeface="Courier"/>
              </a:rPr>
              <a:t>"../data/simul.xlsx"</a:t>
            </a:r>
            <a:r>
              <a:rPr>
                <a:latin typeface="Courier"/>
              </a:rPr>
              <a:t>)</a:t>
            </a:r>
            <a:br/>
            <a:r>
              <a:rPr>
                <a:latin typeface="Courier"/>
              </a:rPr>
              <a:t>x </a:t>
            </a:r>
            <a:r>
              <a:rPr>
                <a:solidFill>
                  <a:srgbClr val="007020"/>
                </a:solidFill>
                <a:latin typeface="Courier"/>
              </a:rPr>
              <a:t>&lt;-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06287E"/>
                </a:solidFill>
                <a:latin typeface="Courier"/>
              </a:rPr>
              <a:t>as.matrix</a:t>
            </a:r>
            <a:r>
              <a:rPr>
                <a:latin typeface="Courier"/>
              </a:rPr>
              <a:t>(xtmp[, </a:t>
            </a:r>
            <a:r>
              <a:rPr>
                <a:solidFill>
                  <a:srgbClr val="4070A0"/>
                </a:solidFill>
                <a:latin typeface="Courier"/>
              </a:rPr>
              <a:t>-</a:t>
            </a:r>
            <a:r>
              <a:rPr>
                <a:solidFill>
                  <a:srgbClr val="40A070"/>
                </a:solidFill>
                <a:latin typeface="Courier"/>
              </a:rPr>
              <a:t>1</a:t>
            </a:r>
            <a:r>
              <a:rPr>
                <a:latin typeface="Courier"/>
              </a:rPr>
              <a:t>])</a:t>
            </a:r>
            <a:br/>
            <a:r>
              <a:rPr>
                <a:solidFill>
                  <a:srgbClr val="06287E"/>
                </a:solidFill>
                <a:latin typeface="Courier"/>
              </a:rPr>
              <a:t>rownames</a:t>
            </a:r>
            <a:r>
              <a:rPr>
                <a:latin typeface="Courier"/>
              </a:rPr>
              <a:t>(x) </a:t>
            </a:r>
            <a:r>
              <a:rPr>
                <a:solidFill>
                  <a:srgbClr val="007020"/>
                </a:solidFill>
                <a:latin typeface="Courier"/>
              </a:rPr>
              <a:t>&lt;-</a:t>
            </a:r>
            <a:r>
              <a:rPr>
                <a:latin typeface="Courier"/>
              </a:rPr>
              <a:t> xtmp</a:t>
            </a:r>
            <a:r>
              <a:rPr>
                <a:solidFill>
                  <a:srgbClr val="4070A0"/>
                </a:solidFill>
                <a:latin typeface="Courier"/>
              </a:rPr>
              <a:t>$</a:t>
            </a:r>
            <a:r>
              <a:rPr>
                <a:latin typeface="Courier"/>
              </a:rPr>
              <a:t>Ind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20</TotalTime>
  <Words>1556</Words>
  <Application>Microsoft Macintosh PowerPoint</Application>
  <PresentationFormat>Affichage à l'écran (16:9)</PresentationFormat>
  <Paragraphs>174</Paragraphs>
  <Slides>41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41</vt:i4>
      </vt:variant>
    </vt:vector>
  </HeadingPairs>
  <TitlesOfParts>
    <vt:vector size="47" baseType="lpstr">
      <vt:lpstr>Aptos</vt:lpstr>
      <vt:lpstr>Arial</vt:lpstr>
      <vt:lpstr>Calibri</vt:lpstr>
      <vt:lpstr>Cambria Math</vt:lpstr>
      <vt:lpstr>Courier</vt:lpstr>
      <vt:lpstr>Office Theme</vt:lpstr>
      <vt:lpstr>Sparse Generalized Singular Value Decomposition</vt:lpstr>
      <vt:lpstr>Some mental images</vt:lpstr>
      <vt:lpstr>Potato Chips Analysis</vt:lpstr>
      <vt:lpstr>Whale versus krill: this is you (credit: Allison Horst)</vt:lpstr>
      <vt:lpstr>Whale versus krill: this is your data (credit: Allison Horst)</vt:lpstr>
      <vt:lpstr>Présentation PowerPoint</vt:lpstr>
      <vt:lpstr>The tri-force of PCA</vt:lpstr>
      <vt:lpstr>The tri-force of PCA</vt:lpstr>
      <vt:lpstr>Example data</vt:lpstr>
      <vt:lpstr>Example screeplot</vt:lpstr>
      <vt:lpstr>Example individual map</vt:lpstr>
      <vt:lpstr>Example circle of correlation</vt:lpstr>
      <vt:lpstr>Vocabulary</vt:lpstr>
      <vt:lpstr>French versus English</vt:lpstr>
      <vt:lpstr>R vocabulary</vt:lpstr>
      <vt:lpstr>And a few nice books and papers</vt:lpstr>
      <vt:lpstr>A little bit of Math</vt:lpstr>
      <vt:lpstr>Notations</vt:lpstr>
      <vt:lpstr>A little detour: matrix multiplication</vt:lpstr>
      <vt:lpstr>PCA</vt:lpstr>
      <vt:lpstr>The mathematical translation of the intuitions behind PCA</vt:lpstr>
      <vt:lpstr>Most popular intuition of PCA: how does it translate?</vt:lpstr>
      <vt:lpstr>Least “well-known” intuition of PCA: how does it translate?</vt:lpstr>
      <vt:lpstr>Second least “well-known” intuition of PCA: how does it translate?</vt:lpstr>
      <vt:lpstr>A little image</vt:lpstr>
      <vt:lpstr>Rank-1 approximations</vt:lpstr>
      <vt:lpstr>Increasing rank approximations</vt:lpstr>
      <vt:lpstr>We can do the same kind of magic with the data itself</vt:lpstr>
      <vt:lpstr>Rank 1 approximation</vt:lpstr>
      <vt:lpstr>Rank-1 approximations</vt:lpstr>
      <vt:lpstr>Increasing rank approximations</vt:lpstr>
      <vt:lpstr>Constraining the SVD</vt:lpstr>
      <vt:lpstr>LASSO</vt:lpstr>
      <vt:lpstr>Optimization problem</vt:lpstr>
      <vt:lpstr>LASSO</vt:lpstr>
      <vt:lpstr>Sparse GSVD (sGSVD) and sparse MCA (sMCA)</vt:lpstr>
      <vt:lpstr>Optimization problem</vt:lpstr>
      <vt:lpstr>Lost &amp; Found</vt:lpstr>
      <vt:lpstr>What are the parameters?</vt:lpstr>
      <vt:lpstr>A few fun papers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app0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Singular Value Decomposition</dc:title>
  <dc:creator>Vincent Guillemot</dc:creator>
  <cp:keywords/>
  <cp:lastModifiedBy>Vincent  GUILLEMOT</cp:lastModifiedBy>
  <cp:revision>5</cp:revision>
  <dcterms:created xsi:type="dcterms:W3CDTF">2024-06-02T10:43:46Z</dcterms:created>
  <dcterms:modified xsi:type="dcterms:W3CDTF">2024-06-02T14:13:36Z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utput">
    <vt:lpwstr>powerpoint_presentation</vt:lpwstr>
  </property>
</Properties>
</file>